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257" r:id="rId3"/>
    <p:sldId id="259" r:id="rId4"/>
    <p:sldId id="260" r:id="rId5"/>
    <p:sldId id="261" r:id="rId6"/>
    <p:sldId id="262" r:id="rId7"/>
    <p:sldId id="263" r:id="rId8"/>
    <p:sldId id="264" r:id="rId9"/>
    <p:sldId id="274" r:id="rId10"/>
    <p:sldId id="273" r:id="rId11"/>
    <p:sldId id="276" r:id="rId12"/>
    <p:sldId id="265" r:id="rId13"/>
    <p:sldId id="277" r:id="rId14"/>
    <p:sldId id="266" r:id="rId15"/>
    <p:sldId id="278" r:id="rId16"/>
    <p:sldId id="272" r:id="rId17"/>
    <p:sldId id="280" r:id="rId18"/>
    <p:sldId id="279" r:id="rId19"/>
    <p:sldId id="281" r:id="rId20"/>
    <p:sldId id="275" r:id="rId21"/>
    <p:sldId id="267" r:id="rId22"/>
    <p:sldId id="282" r:id="rId23"/>
    <p:sldId id="283" r:id="rId24"/>
    <p:sldId id="284" r:id="rId25"/>
    <p:sldId id="285" r:id="rId26"/>
    <p:sldId id="286" r:id="rId27"/>
    <p:sldId id="287" r:id="rId28"/>
    <p:sldId id="268" r:id="rId29"/>
    <p:sldId id="288" r:id="rId30"/>
    <p:sldId id="289" r:id="rId31"/>
    <p:sldId id="269" r:id="rId32"/>
    <p:sldId id="290" r:id="rId33"/>
    <p:sldId id="293" r:id="rId34"/>
    <p:sldId id="294" r:id="rId35"/>
    <p:sldId id="295" r:id="rId36"/>
    <p:sldId id="291" r:id="rId37"/>
    <p:sldId id="292" r:id="rId38"/>
    <p:sldId id="270" r:id="rId39"/>
    <p:sldId id="271" r:id="rId40"/>
    <p:sldId id="296" r:id="rId41"/>
    <p:sldId id="297" r:id="rId42"/>
    <p:sldId id="258" r:id="rId43"/>
    <p:sldId id="471" r:id="rId44"/>
    <p:sldId id="298" r:id="rId45"/>
    <p:sldId id="299" r:id="rId46"/>
    <p:sldId id="300" r:id="rId47"/>
    <p:sldId id="434" r:id="rId48"/>
    <p:sldId id="435" r:id="rId49"/>
    <p:sldId id="436" r:id="rId50"/>
    <p:sldId id="437" r:id="rId51"/>
    <p:sldId id="438" r:id="rId52"/>
    <p:sldId id="439" r:id="rId53"/>
    <p:sldId id="440" r:id="rId54"/>
    <p:sldId id="441" r:id="rId55"/>
    <p:sldId id="442" r:id="rId56"/>
    <p:sldId id="443" r:id="rId57"/>
    <p:sldId id="444" r:id="rId58"/>
    <p:sldId id="407" r:id="rId59"/>
    <p:sldId id="393" r:id="rId60"/>
    <p:sldId id="394" r:id="rId61"/>
    <p:sldId id="395" r:id="rId62"/>
    <p:sldId id="396" r:id="rId63"/>
    <p:sldId id="397" r:id="rId64"/>
    <p:sldId id="398" r:id="rId65"/>
    <p:sldId id="399" r:id="rId66"/>
    <p:sldId id="416" r:id="rId67"/>
    <p:sldId id="402" r:id="rId68"/>
    <p:sldId id="403" r:id="rId69"/>
    <p:sldId id="404" r:id="rId70"/>
    <p:sldId id="359" r:id="rId71"/>
    <p:sldId id="405" r:id="rId72"/>
    <p:sldId id="472"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0FD61-5FA3-4B74-A3FD-58EE2D9303CC}" type="datetimeFigureOut">
              <a:rPr lang="en-IN" smtClean="0"/>
              <a:t>09-05-2023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7526E-4E06-4C49-9D22-8EB95BF4A15D}" type="slidenum">
              <a:rPr lang="en-IN" smtClean="0"/>
              <a:t>‹#›</a:t>
            </a:fld>
            <a:endParaRPr lang="en-IN"/>
          </a:p>
        </p:txBody>
      </p:sp>
    </p:spTree>
    <p:extLst>
      <p:ext uri="{BB962C8B-B14F-4D97-AF65-F5344CB8AC3E}">
        <p14:creationId xmlns:p14="http://schemas.microsoft.com/office/powerpoint/2010/main" val="3211161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609969-E5F4-41A1-9D11-940D6A88D53D}" type="slidenum">
              <a:rPr lang="en-US" smtClean="0"/>
              <a:t>46</a:t>
            </a:fld>
            <a:endParaRPr lang="en-US"/>
          </a:p>
        </p:txBody>
      </p:sp>
    </p:spTree>
    <p:extLst>
      <p:ext uri="{BB962C8B-B14F-4D97-AF65-F5344CB8AC3E}">
        <p14:creationId xmlns:p14="http://schemas.microsoft.com/office/powerpoint/2010/main" val="3404994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114CCC3F-850A-4239-9CEC-D123ACD7F8C9}" type="slidenum">
              <a:rPr lang="en-US"/>
              <a:pPr/>
              <a:t>55</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extLst>
      <p:ext uri="{BB962C8B-B14F-4D97-AF65-F5344CB8AC3E}">
        <p14:creationId xmlns:p14="http://schemas.microsoft.com/office/powerpoint/2010/main" val="2462806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B730C35D-6B9F-4AC3-BE50-041C45956DD2}" type="slidenum">
              <a:rPr lang="en-US"/>
              <a:pPr/>
              <a:t>56</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extLst>
      <p:ext uri="{BB962C8B-B14F-4D97-AF65-F5344CB8AC3E}">
        <p14:creationId xmlns:p14="http://schemas.microsoft.com/office/powerpoint/2010/main" val="4290402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FC66B26F-FB0D-4E57-A708-CF1FC6FB1FDC}" type="slidenum">
              <a:rPr lang="en-US"/>
              <a:pPr/>
              <a:t>47</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extLst>
      <p:ext uri="{BB962C8B-B14F-4D97-AF65-F5344CB8AC3E}">
        <p14:creationId xmlns:p14="http://schemas.microsoft.com/office/powerpoint/2010/main" val="303068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C463AF33-F596-41BF-8C4F-44E6B0D8ED72}" type="slidenum">
              <a:rPr lang="en-US"/>
              <a:pPr/>
              <a:t>48</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extLst>
      <p:ext uri="{BB962C8B-B14F-4D97-AF65-F5344CB8AC3E}">
        <p14:creationId xmlns:p14="http://schemas.microsoft.com/office/powerpoint/2010/main" val="2617656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14CE5C8A-B0FF-412E-BA79-06DA314171B0}" type="slidenum">
              <a:rPr lang="en-US"/>
              <a:pPr/>
              <a:t>49</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extLst>
      <p:ext uri="{BB962C8B-B14F-4D97-AF65-F5344CB8AC3E}">
        <p14:creationId xmlns:p14="http://schemas.microsoft.com/office/powerpoint/2010/main" val="268806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E7CE93C-44A9-4F92-A36D-C3660B56B301}" type="slidenum">
              <a:rPr lang="en-US"/>
              <a:pPr/>
              <a:t>50</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extLst>
      <p:ext uri="{BB962C8B-B14F-4D97-AF65-F5344CB8AC3E}">
        <p14:creationId xmlns:p14="http://schemas.microsoft.com/office/powerpoint/2010/main" val="834109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B424B49B-FFA1-43B2-B9F4-A8A19FC9FB09}" type="slidenum">
              <a:rPr lang="en-US"/>
              <a:pPr/>
              <a:t>51</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extLst>
      <p:ext uri="{BB962C8B-B14F-4D97-AF65-F5344CB8AC3E}">
        <p14:creationId xmlns:p14="http://schemas.microsoft.com/office/powerpoint/2010/main" val="2096868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417A95EE-710F-4EB4-811E-E343B0F2D5B1}" type="slidenum">
              <a:rPr lang="en-US"/>
              <a:pPr/>
              <a:t>52</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extLst>
      <p:ext uri="{BB962C8B-B14F-4D97-AF65-F5344CB8AC3E}">
        <p14:creationId xmlns:p14="http://schemas.microsoft.com/office/powerpoint/2010/main" val="2983448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915FB3F-2B1C-4FC2-B474-241D803EBFB7}" type="slidenum">
              <a:rPr lang="en-US"/>
              <a:pPr/>
              <a:t>53</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extLst>
      <p:ext uri="{BB962C8B-B14F-4D97-AF65-F5344CB8AC3E}">
        <p14:creationId xmlns:p14="http://schemas.microsoft.com/office/powerpoint/2010/main" val="411210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3795E694-B9D5-4154-B54D-210583CA9EEA}" type="slidenum">
              <a:rPr lang="en-US"/>
              <a:pPr/>
              <a:t>54</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GB">
              <a:latin typeface="Arial" pitchFamily="34" charset="0"/>
            </a:endParaRPr>
          </a:p>
        </p:txBody>
      </p:sp>
    </p:spTree>
    <p:extLst>
      <p:ext uri="{BB962C8B-B14F-4D97-AF65-F5344CB8AC3E}">
        <p14:creationId xmlns:p14="http://schemas.microsoft.com/office/powerpoint/2010/main" val="1283496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fld id="{1F98AC76-1B46-4C72-AD08-D5A94994BC76}" type="datetime1">
              <a:rPr lang="en-US" smtClean="0"/>
              <a:t>5/9/2023</a:t>
            </a:fld>
            <a:endParaRPr lang="en-US"/>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4263708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fld id="{0AC35D5D-30AE-4448-B6B0-BD1055C26B36}" type="datetime1">
              <a:rPr lang="en-US" smtClean="0"/>
              <a:t>5/9/2023</a:t>
            </a:fld>
            <a:endParaRPr lang="en-US"/>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20054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fld id="{79B288FD-FD0F-4395-9695-2352C3E56AF3}" type="datetime1">
              <a:rPr lang="en-US" smtClean="0"/>
              <a:t>5/9/2023</a:t>
            </a:fld>
            <a:endParaRPr lang="en-US"/>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825869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fld id="{03616069-8B0A-45AC-98BB-037B306E8129}" type="datetime1">
              <a:rPr lang="en-US" smtClean="0"/>
              <a:t>5/9/2023</a:t>
            </a:fld>
            <a:endParaRPr lang="en-US"/>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t>‹#›</a:t>
            </a:fld>
            <a:endParaRPr lang="en-US"/>
          </a:p>
        </p:txBody>
      </p:sp>
    </p:spTree>
    <p:extLst>
      <p:ext uri="{BB962C8B-B14F-4D97-AF65-F5344CB8AC3E}">
        <p14:creationId xmlns:p14="http://schemas.microsoft.com/office/powerpoint/2010/main" val="346954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fld id="{F8AEF9D9-B379-4705-848B-F6F69BACFF5B}" type="datetime1">
              <a:rPr lang="en-US" smtClean="0"/>
              <a:t>5/9/2023</a:t>
            </a:fld>
            <a:endParaRPr lang="en-US"/>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4110016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fld id="{FE79DCEC-22D7-4B87-9F15-A74AD1CD4403}" type="datetime1">
              <a:rPr lang="en-US" smtClean="0"/>
              <a:t>5/9/2023</a:t>
            </a:fld>
            <a:endParaRPr lang="en-US"/>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22121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fld id="{9E1A0579-4805-4F12-8CF5-E4407E6A47F6}" type="datetime1">
              <a:rPr lang="en-US" smtClean="0"/>
              <a:t>5/9/2023</a:t>
            </a:fld>
            <a:endParaRPr lang="en-US"/>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1695568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fld id="{95E619DB-E48F-4B0B-9F8E-48483DBEED3E}" type="datetime1">
              <a:rPr lang="en-US" smtClean="0"/>
              <a:t>5/9/2023</a:t>
            </a:fld>
            <a:endParaRPr lang="en-US"/>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521571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fld id="{EEAE3B51-53E7-4FFA-83C9-5D431096F443}" type="datetime1">
              <a:rPr lang="en-US" smtClean="0"/>
              <a:t>5/9/2023</a:t>
            </a:fld>
            <a:endParaRPr lang="en-US"/>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3733828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fld id="{BEF5CD5C-EF19-4F76-8BD2-B74943BFA864}" type="datetime1">
              <a:rPr lang="en-US" smtClean="0"/>
              <a:t>5/9/2023</a:t>
            </a:fld>
            <a:endParaRPr lang="en-US"/>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977714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fld id="{BB94DE4B-3EF7-4860-9BCF-A558347ACA99}" type="datetime1">
              <a:rPr lang="en-US" smtClean="0"/>
              <a:t>5/9/2023</a:t>
            </a:fld>
            <a:endParaRPr lang="en-US"/>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t>‹#›</a:t>
            </a:fld>
            <a:endParaRPr lang="en-US"/>
          </a:p>
        </p:txBody>
      </p:sp>
    </p:spTree>
    <p:extLst>
      <p:ext uri="{BB962C8B-B14F-4D97-AF65-F5344CB8AC3E}">
        <p14:creationId xmlns:p14="http://schemas.microsoft.com/office/powerpoint/2010/main" val="64736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fld id="{ED3A2458-88EC-4E92-A3E0-296BC95A3D5E}" type="datetime1">
              <a:rPr lang="en-US" smtClean="0"/>
              <a:t>5/9/2023</a:t>
            </a:fld>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a:p>
        </p:txBody>
      </p:sp>
    </p:spTree>
    <p:extLst>
      <p:ext uri="{BB962C8B-B14F-4D97-AF65-F5344CB8AC3E}">
        <p14:creationId xmlns:p14="http://schemas.microsoft.com/office/powerpoint/2010/main" val="3377632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wmf"/></Relationships>
</file>

<file path=ppt/slides/_rels/slide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3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9FE6-B8EA-408E-BAFE-64D4D6881B23}"/>
              </a:ext>
            </a:extLst>
          </p:cNvPr>
          <p:cNvSpPr>
            <a:spLocks noGrp="1"/>
          </p:cNvSpPr>
          <p:nvPr>
            <p:ph type="ctrTitle"/>
          </p:nvPr>
        </p:nvSpPr>
        <p:spPr>
          <a:xfrm>
            <a:off x="0" y="2182906"/>
            <a:ext cx="12192000" cy="1041991"/>
          </a:xfrm>
        </p:spPr>
        <p:txBody>
          <a:bodyPr>
            <a:normAutofit/>
          </a:bodyPr>
          <a:lstStyle/>
          <a:p>
            <a:pPr algn="ctr"/>
            <a:r>
              <a:rPr lang="en-IN" sz="4800" dirty="0"/>
              <a:t>MATLAB &amp; Its Practical Concepts</a:t>
            </a:r>
          </a:p>
        </p:txBody>
      </p:sp>
      <p:pic>
        <p:nvPicPr>
          <p:cNvPr id="5" name="Picture 4">
            <a:extLst>
              <a:ext uri="{FF2B5EF4-FFF2-40B4-BE49-F238E27FC236}">
                <a16:creationId xmlns:a16="http://schemas.microsoft.com/office/drawing/2014/main" id="{C3A2715C-1F1E-4667-B0E7-4513CD81C58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9646" y="126547"/>
            <a:ext cx="1228164" cy="1228164"/>
          </a:xfrm>
          <a:prstGeom prst="rect">
            <a:avLst/>
          </a:prstGeom>
        </p:spPr>
      </p:pic>
    </p:spTree>
    <p:extLst>
      <p:ext uri="{BB962C8B-B14F-4D97-AF65-F5344CB8AC3E}">
        <p14:creationId xmlns:p14="http://schemas.microsoft.com/office/powerpoint/2010/main" val="2462423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F4BF-29EC-4181-A0F2-6E1267E972E2}"/>
              </a:ext>
            </a:extLst>
          </p:cNvPr>
          <p:cNvSpPr>
            <a:spLocks noGrp="1"/>
          </p:cNvSpPr>
          <p:nvPr>
            <p:ph type="title"/>
          </p:nvPr>
        </p:nvSpPr>
        <p:spPr/>
        <p:txBody>
          <a:bodyPr/>
          <a:lstStyle/>
          <a:p>
            <a:r>
              <a:rPr lang="en-US" dirty="0"/>
              <a:t>Basic Operator</a:t>
            </a:r>
            <a:endParaRPr lang="en-IN" dirty="0"/>
          </a:p>
        </p:txBody>
      </p:sp>
      <p:pic>
        <p:nvPicPr>
          <p:cNvPr id="5" name="Picture 4">
            <a:extLst>
              <a:ext uri="{FF2B5EF4-FFF2-40B4-BE49-F238E27FC236}">
                <a16:creationId xmlns:a16="http://schemas.microsoft.com/office/drawing/2014/main" id="{3F778841-A2E4-436E-A1A2-72E292A2D243}"/>
              </a:ext>
            </a:extLst>
          </p:cNvPr>
          <p:cNvPicPr>
            <a:picLocks noChangeAspect="1"/>
          </p:cNvPicPr>
          <p:nvPr/>
        </p:nvPicPr>
        <p:blipFill>
          <a:blip r:embed="rId2"/>
          <a:stretch>
            <a:fillRect/>
          </a:stretch>
        </p:blipFill>
        <p:spPr>
          <a:xfrm>
            <a:off x="1108082" y="1956756"/>
            <a:ext cx="9312447" cy="4214225"/>
          </a:xfrm>
          <a:prstGeom prst="rect">
            <a:avLst/>
          </a:prstGeom>
        </p:spPr>
      </p:pic>
    </p:spTree>
    <p:extLst>
      <p:ext uri="{BB962C8B-B14F-4D97-AF65-F5344CB8AC3E}">
        <p14:creationId xmlns:p14="http://schemas.microsoft.com/office/powerpoint/2010/main" val="26078951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FE0A-8D04-482C-A11B-C417EFC0344A}"/>
              </a:ext>
            </a:extLst>
          </p:cNvPr>
          <p:cNvSpPr>
            <a:spLocks noGrp="1"/>
          </p:cNvSpPr>
          <p:nvPr>
            <p:ph type="title"/>
          </p:nvPr>
        </p:nvSpPr>
        <p:spPr/>
        <p:txBody>
          <a:bodyPr/>
          <a:lstStyle/>
          <a:p>
            <a:r>
              <a:rPr lang="en-US" dirty="0"/>
              <a:t>Practice</a:t>
            </a:r>
            <a:endParaRPr lang="en-IN" dirty="0"/>
          </a:p>
        </p:txBody>
      </p:sp>
      <p:sp>
        <p:nvSpPr>
          <p:cNvPr id="3" name="Content Placeholder 2">
            <a:extLst>
              <a:ext uri="{FF2B5EF4-FFF2-40B4-BE49-F238E27FC236}">
                <a16:creationId xmlns:a16="http://schemas.microsoft.com/office/drawing/2014/main" id="{1872BD55-232B-450C-B049-64855949C2F8}"/>
              </a:ext>
            </a:extLst>
          </p:cNvPr>
          <p:cNvSpPr>
            <a:spLocks noGrp="1"/>
          </p:cNvSpPr>
          <p:nvPr>
            <p:ph idx="1"/>
          </p:nvPr>
        </p:nvSpPr>
        <p:spPr/>
        <p:txBody>
          <a:bodyPr>
            <a:normAutofit/>
          </a:bodyPr>
          <a:lstStyle/>
          <a:p>
            <a:pPr marL="0" indent="0">
              <a:buNone/>
            </a:pPr>
            <a:r>
              <a:rPr lang="en-US" b="1" dirty="0"/>
              <a:t>A=10</a:t>
            </a:r>
          </a:p>
          <a:p>
            <a:pPr marL="0" indent="0">
              <a:buNone/>
            </a:pPr>
            <a:r>
              <a:rPr lang="en-US" b="1" dirty="0"/>
              <a:t>B= 20</a:t>
            </a:r>
          </a:p>
          <a:p>
            <a:pPr marL="0" indent="0">
              <a:buNone/>
            </a:pPr>
            <a:r>
              <a:rPr lang="en-US" b="1" dirty="0"/>
              <a:t>C= A+B</a:t>
            </a:r>
          </a:p>
          <a:p>
            <a:pPr marL="0" indent="0">
              <a:buNone/>
            </a:pPr>
            <a:r>
              <a:rPr lang="en-US" b="1" dirty="0"/>
              <a:t>D=A-B</a:t>
            </a:r>
          </a:p>
          <a:p>
            <a:pPr marL="0" indent="0">
              <a:buNone/>
            </a:pPr>
            <a:r>
              <a:rPr lang="en-US" b="1" dirty="0"/>
              <a:t>E=A*B</a:t>
            </a:r>
          </a:p>
          <a:p>
            <a:pPr marL="0" indent="0">
              <a:buNone/>
            </a:pPr>
            <a:r>
              <a:rPr lang="en-US" b="1" dirty="0"/>
              <a:t>F=A/B</a:t>
            </a:r>
          </a:p>
          <a:p>
            <a:pPr marL="0" indent="0">
              <a:buNone/>
            </a:pPr>
            <a:r>
              <a:rPr lang="en-US" b="1" dirty="0"/>
              <a:t>G=1:10</a:t>
            </a:r>
          </a:p>
          <a:p>
            <a:pPr marL="0" indent="0">
              <a:buNone/>
            </a:pPr>
            <a:r>
              <a:rPr lang="en-US" b="1" dirty="0"/>
              <a:t>H=10^2</a:t>
            </a:r>
          </a:p>
          <a:p>
            <a:pPr marL="0" indent="0">
              <a:buNone/>
            </a:pPr>
            <a:endParaRPr lang="en-US" b="1" dirty="0"/>
          </a:p>
        </p:txBody>
      </p:sp>
    </p:spTree>
    <p:extLst>
      <p:ext uri="{BB962C8B-B14F-4D97-AF65-F5344CB8AC3E}">
        <p14:creationId xmlns:p14="http://schemas.microsoft.com/office/powerpoint/2010/main" val="3970673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9B60-9EAA-47DF-A5C2-FC9C86CDE495}"/>
              </a:ext>
            </a:extLst>
          </p:cNvPr>
          <p:cNvSpPr>
            <a:spLocks noGrp="1"/>
          </p:cNvSpPr>
          <p:nvPr>
            <p:ph type="title"/>
          </p:nvPr>
        </p:nvSpPr>
        <p:spPr/>
        <p:txBody>
          <a:bodyPr/>
          <a:lstStyle/>
          <a:p>
            <a:r>
              <a:rPr lang="en-IN" dirty="0"/>
              <a:t>Variables </a:t>
            </a:r>
          </a:p>
        </p:txBody>
      </p:sp>
      <p:sp>
        <p:nvSpPr>
          <p:cNvPr id="3" name="Content Placeholder 2">
            <a:extLst>
              <a:ext uri="{FF2B5EF4-FFF2-40B4-BE49-F238E27FC236}">
                <a16:creationId xmlns:a16="http://schemas.microsoft.com/office/drawing/2014/main" id="{313352C9-2CD0-4E8B-B908-C90A03C5FBA7}"/>
              </a:ext>
            </a:extLst>
          </p:cNvPr>
          <p:cNvSpPr>
            <a:spLocks noGrp="1"/>
          </p:cNvSpPr>
          <p:nvPr>
            <p:ph idx="1"/>
          </p:nvPr>
        </p:nvSpPr>
        <p:spPr/>
        <p:txBody>
          <a:bodyPr/>
          <a:lstStyle/>
          <a:p>
            <a:r>
              <a:rPr lang="en-US" dirty="0">
                <a:effectLst>
                  <a:outerShdw blurRad="38100" dist="38100" dir="2700000" algn="tl">
                    <a:srgbClr val="000000">
                      <a:alpha val="43137"/>
                    </a:srgbClr>
                  </a:outerShdw>
                </a:effectLst>
              </a:rPr>
              <a:t>Matlab Does not require any type declaration or dimension statement</a:t>
            </a:r>
          </a:p>
          <a:p>
            <a:r>
              <a:rPr lang="en-US" dirty="0">
                <a:effectLst>
                  <a:outerShdw blurRad="38100" dist="38100" dir="2700000" algn="tl">
                    <a:srgbClr val="000000">
                      <a:alpha val="43137"/>
                    </a:srgbClr>
                  </a:outerShdw>
                </a:effectLst>
              </a:rPr>
              <a:t>Matlab uses conventional decimal notation, scientific notation latter </a:t>
            </a:r>
            <a:r>
              <a:rPr lang="en-US" b="1" i="1" dirty="0">
                <a:effectLst>
                  <a:outerShdw blurRad="38100" dist="38100" dir="2700000" algn="tl">
                    <a:srgbClr val="000000">
                      <a:alpha val="43137"/>
                    </a:srgbClr>
                  </a:outerShdw>
                </a:effectLst>
              </a:rPr>
              <a:t>e</a:t>
            </a:r>
            <a:r>
              <a:rPr lang="en-US" dirty="0">
                <a:effectLst>
                  <a:outerShdw blurRad="38100" dist="38100" dir="2700000" algn="tl">
                    <a:srgbClr val="000000">
                      <a:alpha val="43137"/>
                    </a:srgbClr>
                  </a:outerShdw>
                </a:effectLst>
              </a:rPr>
              <a:t> to specify power of ten scale factor.</a:t>
            </a:r>
          </a:p>
          <a:p>
            <a:r>
              <a:rPr lang="en-US" dirty="0">
                <a:effectLst>
                  <a:outerShdw blurRad="38100" dist="38100" dir="2700000" algn="tl">
                    <a:srgbClr val="000000">
                      <a:alpha val="43137"/>
                    </a:srgbClr>
                  </a:outerShdw>
                </a:effectLst>
              </a:rPr>
              <a:t>Matlab store all numbers internally using the long format specific by the IEEE floating point standard.</a:t>
            </a:r>
          </a:p>
          <a:p>
            <a:r>
              <a:rPr lang="en-US" dirty="0">
                <a:effectLst>
                  <a:outerShdw blurRad="38100" dist="38100" dir="2700000" algn="tl">
                    <a:srgbClr val="000000">
                      <a:alpha val="43137"/>
                    </a:srgbClr>
                  </a:outerShdw>
                </a:effectLst>
              </a:rPr>
              <a:t>Once a variable is entered into the system, you can refer to it later.</a:t>
            </a:r>
          </a:p>
          <a:p>
            <a:r>
              <a:rPr lang="en-US" dirty="0">
                <a:effectLst>
                  <a:outerShdw blurRad="38100" dist="38100" dir="2700000" algn="tl">
                    <a:srgbClr val="000000">
                      <a:alpha val="43137"/>
                    </a:srgbClr>
                  </a:outerShdw>
                </a:effectLst>
              </a:rPr>
              <a:t>Variables must have values before they are used.</a:t>
            </a:r>
          </a:p>
          <a:p>
            <a:r>
              <a:rPr lang="en-US" dirty="0">
                <a:effectLst>
                  <a:outerShdw blurRad="38100" dist="38100" dir="2700000" algn="tl">
                    <a:srgbClr val="000000">
                      <a:alpha val="43137"/>
                    </a:srgbClr>
                  </a:outerShdw>
                </a:effectLst>
              </a:rPr>
              <a:t>When an expression returns a result that is not assigned to any variable, the system assigns it to a variable named </a:t>
            </a:r>
            <a:r>
              <a:rPr lang="en-US" b="1" i="1" dirty="0">
                <a:effectLst>
                  <a:outerShdw blurRad="38100" dist="38100" dir="2700000" algn="tl">
                    <a:srgbClr val="000000">
                      <a:alpha val="43137"/>
                    </a:srgbClr>
                  </a:outerShdw>
                </a:effectLst>
              </a:rPr>
              <a:t>ans</a:t>
            </a:r>
            <a:r>
              <a:rPr lang="en-US" dirty="0">
                <a:effectLst>
                  <a:outerShdw blurRad="38100" dist="38100" dir="2700000" algn="tl">
                    <a:srgbClr val="000000">
                      <a:alpha val="43137"/>
                    </a:srgbClr>
                  </a:outerShdw>
                </a:effectLst>
              </a:rPr>
              <a:t>, which can be used later.</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94628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006B9-F462-471D-B6A4-AFCAD79EA3B1}"/>
              </a:ext>
            </a:extLst>
          </p:cNvPr>
          <p:cNvSpPr>
            <a:spLocks noGrp="1"/>
          </p:cNvSpPr>
          <p:nvPr>
            <p:ph type="title"/>
          </p:nvPr>
        </p:nvSpPr>
        <p:spPr/>
        <p:txBody>
          <a:bodyPr/>
          <a:lstStyle/>
          <a:p>
            <a:r>
              <a:rPr lang="en-US" dirty="0"/>
              <a:t>Practice</a:t>
            </a:r>
            <a:endParaRPr lang="en-IN" dirty="0"/>
          </a:p>
        </p:txBody>
      </p:sp>
      <p:pic>
        <p:nvPicPr>
          <p:cNvPr id="5" name="Content Placeholder 4">
            <a:extLst>
              <a:ext uri="{FF2B5EF4-FFF2-40B4-BE49-F238E27FC236}">
                <a16:creationId xmlns:a16="http://schemas.microsoft.com/office/drawing/2014/main" id="{127E441F-CD9C-4A42-94E1-94991F06546D}"/>
              </a:ext>
            </a:extLst>
          </p:cNvPr>
          <p:cNvPicPr>
            <a:picLocks noGrp="1" noChangeAspect="1"/>
          </p:cNvPicPr>
          <p:nvPr>
            <p:ph idx="1"/>
          </p:nvPr>
        </p:nvPicPr>
        <p:blipFill>
          <a:blip r:embed="rId2"/>
          <a:stretch>
            <a:fillRect/>
          </a:stretch>
        </p:blipFill>
        <p:spPr>
          <a:xfrm>
            <a:off x="1371885" y="1682935"/>
            <a:ext cx="8856593" cy="4584397"/>
          </a:xfrm>
        </p:spPr>
      </p:pic>
    </p:spTree>
    <p:extLst>
      <p:ext uri="{BB962C8B-B14F-4D97-AF65-F5344CB8AC3E}">
        <p14:creationId xmlns:p14="http://schemas.microsoft.com/office/powerpoint/2010/main" val="3792867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B774-D5FF-4739-B5BB-36ED0577DB87}"/>
              </a:ext>
            </a:extLst>
          </p:cNvPr>
          <p:cNvSpPr>
            <a:spLocks noGrp="1"/>
          </p:cNvSpPr>
          <p:nvPr>
            <p:ph type="title"/>
          </p:nvPr>
        </p:nvSpPr>
        <p:spPr/>
        <p:txBody>
          <a:bodyPr/>
          <a:lstStyle/>
          <a:p>
            <a:r>
              <a:rPr lang="en-IN" dirty="0"/>
              <a:t>Datatypes</a:t>
            </a:r>
          </a:p>
        </p:txBody>
      </p:sp>
      <p:pic>
        <p:nvPicPr>
          <p:cNvPr id="5" name="Content Placeholder 4">
            <a:extLst>
              <a:ext uri="{FF2B5EF4-FFF2-40B4-BE49-F238E27FC236}">
                <a16:creationId xmlns:a16="http://schemas.microsoft.com/office/drawing/2014/main" id="{2787EE90-7C31-4AD7-91FD-6A5239AC25FA}"/>
              </a:ext>
            </a:extLst>
          </p:cNvPr>
          <p:cNvPicPr>
            <a:picLocks noGrp="1" noChangeAspect="1"/>
          </p:cNvPicPr>
          <p:nvPr>
            <p:ph idx="1"/>
          </p:nvPr>
        </p:nvPicPr>
        <p:blipFill>
          <a:blip r:embed="rId2"/>
          <a:stretch>
            <a:fillRect/>
          </a:stretch>
        </p:blipFill>
        <p:spPr>
          <a:xfrm>
            <a:off x="1256186" y="2043820"/>
            <a:ext cx="9563929" cy="3086367"/>
          </a:xfrm>
        </p:spPr>
      </p:pic>
    </p:spTree>
    <p:extLst>
      <p:ext uri="{BB962C8B-B14F-4D97-AF65-F5344CB8AC3E}">
        <p14:creationId xmlns:p14="http://schemas.microsoft.com/office/powerpoint/2010/main" val="1111677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6DB30-23F9-4F3B-A605-0490412A570B}"/>
              </a:ext>
            </a:extLst>
          </p:cNvPr>
          <p:cNvSpPr>
            <a:spLocks noGrp="1"/>
          </p:cNvSpPr>
          <p:nvPr>
            <p:ph type="title"/>
          </p:nvPr>
        </p:nvSpPr>
        <p:spPr/>
        <p:txBody>
          <a:bodyPr/>
          <a:lstStyle/>
          <a:p>
            <a:r>
              <a:rPr lang="en-US" dirty="0"/>
              <a:t>Continue.</a:t>
            </a:r>
            <a:endParaRPr lang="en-IN" dirty="0"/>
          </a:p>
        </p:txBody>
      </p:sp>
      <p:pic>
        <p:nvPicPr>
          <p:cNvPr id="5" name="Content Placeholder 4">
            <a:extLst>
              <a:ext uri="{FF2B5EF4-FFF2-40B4-BE49-F238E27FC236}">
                <a16:creationId xmlns:a16="http://schemas.microsoft.com/office/drawing/2014/main" id="{9BE839DE-358B-43FF-8133-ED4CAF8B3A5F}"/>
              </a:ext>
            </a:extLst>
          </p:cNvPr>
          <p:cNvPicPr>
            <a:picLocks noGrp="1" noChangeAspect="1"/>
          </p:cNvPicPr>
          <p:nvPr>
            <p:ph idx="1"/>
          </p:nvPr>
        </p:nvPicPr>
        <p:blipFill>
          <a:blip r:embed="rId2"/>
          <a:stretch>
            <a:fillRect/>
          </a:stretch>
        </p:blipFill>
        <p:spPr>
          <a:xfrm>
            <a:off x="2544334" y="1919288"/>
            <a:ext cx="6655657" cy="4124325"/>
          </a:xfrm>
        </p:spPr>
      </p:pic>
    </p:spTree>
    <p:extLst>
      <p:ext uri="{BB962C8B-B14F-4D97-AF65-F5344CB8AC3E}">
        <p14:creationId xmlns:p14="http://schemas.microsoft.com/office/powerpoint/2010/main" val="1477257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D159-4B60-401D-944B-41FAD3C40F02}"/>
              </a:ext>
            </a:extLst>
          </p:cNvPr>
          <p:cNvSpPr>
            <a:spLocks noGrp="1"/>
          </p:cNvSpPr>
          <p:nvPr>
            <p:ph type="title"/>
          </p:nvPr>
        </p:nvSpPr>
        <p:spPr/>
        <p:txBody>
          <a:bodyPr/>
          <a:lstStyle/>
          <a:p>
            <a:r>
              <a:rPr lang="en-IN" dirty="0"/>
              <a:t>Datatype Conversion</a:t>
            </a:r>
          </a:p>
        </p:txBody>
      </p:sp>
      <p:graphicFrame>
        <p:nvGraphicFramePr>
          <p:cNvPr id="4" name="Content Placeholder 3">
            <a:extLst>
              <a:ext uri="{FF2B5EF4-FFF2-40B4-BE49-F238E27FC236}">
                <a16:creationId xmlns:a16="http://schemas.microsoft.com/office/drawing/2014/main" id="{A705CABB-037A-4AF1-841F-B5C139664D82}"/>
              </a:ext>
            </a:extLst>
          </p:cNvPr>
          <p:cNvGraphicFramePr>
            <a:graphicFrameLocks noGrp="1"/>
          </p:cNvGraphicFramePr>
          <p:nvPr>
            <p:ph idx="1"/>
            <p:extLst>
              <p:ext uri="{D42A27DB-BD31-4B8C-83A1-F6EECF244321}">
                <p14:modId xmlns:p14="http://schemas.microsoft.com/office/powerpoint/2010/main" val="457295178"/>
              </p:ext>
            </p:extLst>
          </p:nvPr>
        </p:nvGraphicFramePr>
        <p:xfrm>
          <a:off x="1371885" y="1583653"/>
          <a:ext cx="8633011" cy="5118328"/>
        </p:xfrm>
        <a:graphic>
          <a:graphicData uri="http://schemas.openxmlformats.org/drawingml/2006/table">
            <a:tbl>
              <a:tblPr>
                <a:tableStyleId>{793D81CF-94F2-401A-BA57-92F5A7B2D0C5}</a:tableStyleId>
              </a:tblPr>
              <a:tblGrid>
                <a:gridCol w="1950419">
                  <a:extLst>
                    <a:ext uri="{9D8B030D-6E8A-4147-A177-3AD203B41FA5}">
                      <a16:colId xmlns:a16="http://schemas.microsoft.com/office/drawing/2014/main" val="2682708317"/>
                    </a:ext>
                  </a:extLst>
                </a:gridCol>
                <a:gridCol w="6682592">
                  <a:extLst>
                    <a:ext uri="{9D8B030D-6E8A-4147-A177-3AD203B41FA5}">
                      <a16:colId xmlns:a16="http://schemas.microsoft.com/office/drawing/2014/main" val="2351108374"/>
                    </a:ext>
                  </a:extLst>
                </a:gridCol>
              </a:tblGrid>
              <a:tr h="123108">
                <a:tc>
                  <a:txBody>
                    <a:bodyPr/>
                    <a:lstStyle/>
                    <a:p>
                      <a:pPr algn="ctr" fontAlgn="t"/>
                      <a:r>
                        <a:rPr lang="en-IN" sz="1200">
                          <a:effectLst/>
                        </a:rPr>
                        <a:t>Function</a:t>
                      </a:r>
                    </a:p>
                  </a:txBody>
                  <a:tcPr marL="19828" marR="19828" marT="19828" marB="19828">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fontAlgn="t"/>
                      <a:r>
                        <a:rPr lang="en-IN" sz="1200" dirty="0">
                          <a:effectLst/>
                        </a:rPr>
                        <a:t>Purpose</a:t>
                      </a:r>
                    </a:p>
                  </a:txBody>
                  <a:tcPr marL="19828" marR="19828" marT="19828" marB="19828">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1678772347"/>
                  </a:ext>
                </a:extLst>
              </a:tr>
              <a:tr h="123108">
                <a:tc>
                  <a:txBody>
                    <a:bodyPr/>
                    <a:lstStyle/>
                    <a:p>
                      <a:pPr algn="ctr" fontAlgn="t"/>
                      <a:r>
                        <a:rPr lang="en-IN" sz="1200" dirty="0">
                          <a:effectLst/>
                        </a:rPr>
                        <a:t>char</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to character array (string)</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3765509"/>
                  </a:ext>
                </a:extLst>
              </a:tr>
              <a:tr h="123108">
                <a:tc>
                  <a:txBody>
                    <a:bodyPr/>
                    <a:lstStyle/>
                    <a:p>
                      <a:pPr algn="ctr" fontAlgn="t"/>
                      <a:r>
                        <a:rPr lang="en-IN" sz="1200">
                          <a:effectLst/>
                        </a:rPr>
                        <a:t>int2str</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IN" sz="1200">
                          <a:effectLst/>
                        </a:rPr>
                        <a:t>Convert integer data to string</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717129"/>
                  </a:ext>
                </a:extLst>
              </a:tr>
              <a:tr h="123108">
                <a:tc>
                  <a:txBody>
                    <a:bodyPr/>
                    <a:lstStyle/>
                    <a:p>
                      <a:pPr algn="ctr" fontAlgn="t"/>
                      <a:r>
                        <a:rPr lang="en-IN" sz="1200">
                          <a:effectLst/>
                        </a:rPr>
                        <a:t>mat2str</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IN" sz="1200">
                          <a:effectLst/>
                        </a:rPr>
                        <a:t>Convert matrix to string</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3687906"/>
                  </a:ext>
                </a:extLst>
              </a:tr>
              <a:tr h="123108">
                <a:tc>
                  <a:txBody>
                    <a:bodyPr/>
                    <a:lstStyle/>
                    <a:p>
                      <a:pPr algn="ctr" fontAlgn="t"/>
                      <a:r>
                        <a:rPr lang="en-IN" sz="1200">
                          <a:effectLst/>
                        </a:rPr>
                        <a:t>num2str</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IN" sz="1200">
                          <a:effectLst/>
                        </a:rPr>
                        <a:t>Convert number to string</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7001620"/>
                  </a:ext>
                </a:extLst>
              </a:tr>
              <a:tr h="123108">
                <a:tc>
                  <a:txBody>
                    <a:bodyPr/>
                    <a:lstStyle/>
                    <a:p>
                      <a:pPr algn="ctr" fontAlgn="t"/>
                      <a:r>
                        <a:rPr lang="en-IN" sz="1200" dirty="0">
                          <a:effectLst/>
                        </a:rPr>
                        <a:t>str2double</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string to double-precision value</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919623"/>
                  </a:ext>
                </a:extLst>
              </a:tr>
              <a:tr h="123108">
                <a:tc>
                  <a:txBody>
                    <a:bodyPr/>
                    <a:lstStyle/>
                    <a:p>
                      <a:pPr algn="ctr" fontAlgn="t"/>
                      <a:r>
                        <a:rPr lang="en-IN" sz="1200">
                          <a:effectLst/>
                        </a:rPr>
                        <a:t>str2num</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IN" sz="1200">
                          <a:effectLst/>
                        </a:rPr>
                        <a:t>Convert string to number</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8732640"/>
                  </a:ext>
                </a:extLst>
              </a:tr>
              <a:tr h="204823">
                <a:tc>
                  <a:txBody>
                    <a:bodyPr/>
                    <a:lstStyle/>
                    <a:p>
                      <a:pPr algn="ctr" fontAlgn="t"/>
                      <a:r>
                        <a:rPr lang="en-IN" sz="1200">
                          <a:effectLst/>
                        </a:rPr>
                        <a:t>native2unicode</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numeric bytes to Unicode characters</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5524109"/>
                  </a:ext>
                </a:extLst>
              </a:tr>
              <a:tr h="204823">
                <a:tc>
                  <a:txBody>
                    <a:bodyPr/>
                    <a:lstStyle/>
                    <a:p>
                      <a:pPr algn="ctr" fontAlgn="t"/>
                      <a:r>
                        <a:rPr lang="en-IN" sz="1200" dirty="0">
                          <a:effectLst/>
                        </a:rPr>
                        <a:t>unicode2native</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Unicode characters to numeric bytes</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1545211"/>
                  </a:ext>
                </a:extLst>
              </a:tr>
              <a:tr h="204823">
                <a:tc>
                  <a:txBody>
                    <a:bodyPr/>
                    <a:lstStyle/>
                    <a:p>
                      <a:pPr algn="ctr" fontAlgn="t"/>
                      <a:r>
                        <a:rPr lang="en-IN" sz="1200">
                          <a:effectLst/>
                        </a:rPr>
                        <a:t>base2dec</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base N number string to decimal number</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9886841"/>
                  </a:ext>
                </a:extLst>
              </a:tr>
              <a:tr h="204823">
                <a:tc>
                  <a:txBody>
                    <a:bodyPr/>
                    <a:lstStyle/>
                    <a:p>
                      <a:pPr algn="ctr" fontAlgn="t"/>
                      <a:r>
                        <a:rPr lang="en-IN" sz="1200">
                          <a:effectLst/>
                        </a:rPr>
                        <a:t>bin2dec</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binary number string to decimal number</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8853216"/>
                  </a:ext>
                </a:extLst>
              </a:tr>
              <a:tr h="204823">
                <a:tc>
                  <a:txBody>
                    <a:bodyPr/>
                    <a:lstStyle/>
                    <a:p>
                      <a:pPr algn="ctr" fontAlgn="t"/>
                      <a:r>
                        <a:rPr lang="en-IN" sz="1200">
                          <a:effectLst/>
                        </a:rPr>
                        <a:t>dec2base</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decimal to base N number in string</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896878"/>
                  </a:ext>
                </a:extLst>
              </a:tr>
              <a:tr h="204823">
                <a:tc>
                  <a:txBody>
                    <a:bodyPr/>
                    <a:lstStyle/>
                    <a:p>
                      <a:pPr algn="ctr" fontAlgn="t"/>
                      <a:r>
                        <a:rPr lang="en-IN" sz="1200">
                          <a:effectLst/>
                        </a:rPr>
                        <a:t>dec2bin</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decimal to binary number in string</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56452661"/>
                  </a:ext>
                </a:extLst>
              </a:tr>
              <a:tr h="204823">
                <a:tc>
                  <a:txBody>
                    <a:bodyPr/>
                    <a:lstStyle/>
                    <a:p>
                      <a:pPr algn="ctr" fontAlgn="t"/>
                      <a:r>
                        <a:rPr lang="en-IN" sz="1200">
                          <a:effectLst/>
                        </a:rPr>
                        <a:t>dec2hex</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decimal to hexadecimal number in string</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8431750"/>
                  </a:ext>
                </a:extLst>
              </a:tr>
              <a:tr h="204823">
                <a:tc>
                  <a:txBody>
                    <a:bodyPr/>
                    <a:lstStyle/>
                    <a:p>
                      <a:pPr algn="ctr" fontAlgn="t"/>
                      <a:r>
                        <a:rPr lang="en-IN" sz="1200">
                          <a:effectLst/>
                        </a:rPr>
                        <a:t>hex2dec</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hexadecimal number string to decimal number</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6462691"/>
                  </a:ext>
                </a:extLst>
              </a:tr>
              <a:tr h="204823">
                <a:tc>
                  <a:txBody>
                    <a:bodyPr/>
                    <a:lstStyle/>
                    <a:p>
                      <a:pPr algn="ctr" fontAlgn="t"/>
                      <a:r>
                        <a:rPr lang="en-IN" sz="1200">
                          <a:effectLst/>
                        </a:rPr>
                        <a:t>hex2num</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hexadecimal number string to double-precision number</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9027560"/>
                  </a:ext>
                </a:extLst>
              </a:tr>
              <a:tr h="204823">
                <a:tc>
                  <a:txBody>
                    <a:bodyPr/>
                    <a:lstStyle/>
                    <a:p>
                      <a:pPr algn="ctr" fontAlgn="t"/>
                      <a:r>
                        <a:rPr lang="en-IN" sz="1200">
                          <a:effectLst/>
                        </a:rPr>
                        <a:t>num2hex</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singles and doubles to IEEE hexadecimal strings</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8572820"/>
                  </a:ext>
                </a:extLst>
              </a:tr>
              <a:tr h="123108">
                <a:tc>
                  <a:txBody>
                    <a:bodyPr/>
                    <a:lstStyle/>
                    <a:p>
                      <a:pPr algn="ctr" fontAlgn="t"/>
                      <a:r>
                        <a:rPr lang="en-IN" sz="1200">
                          <a:effectLst/>
                        </a:rPr>
                        <a:t>cell2mat</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cell array to numeric array</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1759809"/>
                  </a:ext>
                </a:extLst>
              </a:tr>
              <a:tr h="123108">
                <a:tc>
                  <a:txBody>
                    <a:bodyPr/>
                    <a:lstStyle/>
                    <a:p>
                      <a:pPr algn="ctr" fontAlgn="t"/>
                      <a:r>
                        <a:rPr lang="en-IN" sz="1200">
                          <a:effectLst/>
                        </a:rPr>
                        <a:t>cell2struct</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cell array to structure array</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1703420"/>
                  </a:ext>
                </a:extLst>
              </a:tr>
              <a:tr h="204823">
                <a:tc>
                  <a:txBody>
                    <a:bodyPr/>
                    <a:lstStyle/>
                    <a:p>
                      <a:pPr algn="ctr" fontAlgn="t"/>
                      <a:r>
                        <a:rPr lang="en-IN" sz="1200">
                          <a:effectLst/>
                        </a:rPr>
                        <a:t>cellstr</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Create cell array of strings from character array</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0795532"/>
                  </a:ext>
                </a:extLst>
              </a:tr>
              <a:tr h="204823">
                <a:tc>
                  <a:txBody>
                    <a:bodyPr/>
                    <a:lstStyle/>
                    <a:p>
                      <a:pPr algn="ctr" fontAlgn="t"/>
                      <a:r>
                        <a:rPr lang="en-IN" sz="1200">
                          <a:effectLst/>
                        </a:rPr>
                        <a:t>mat2cell</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array to cell array with potentially different sized cells</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0020902"/>
                  </a:ext>
                </a:extLst>
              </a:tr>
              <a:tr h="204823">
                <a:tc>
                  <a:txBody>
                    <a:bodyPr/>
                    <a:lstStyle/>
                    <a:p>
                      <a:pPr algn="ctr" fontAlgn="t"/>
                      <a:r>
                        <a:rPr lang="en-IN" sz="1200">
                          <a:effectLst/>
                        </a:rPr>
                        <a:t>num2cell</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200">
                          <a:effectLst/>
                        </a:rPr>
                        <a:t>Convert array to cell array with consistently sized cells</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6127372"/>
                  </a:ext>
                </a:extLst>
              </a:tr>
              <a:tr h="123108">
                <a:tc>
                  <a:txBody>
                    <a:bodyPr/>
                    <a:lstStyle/>
                    <a:p>
                      <a:pPr algn="ctr" fontAlgn="t"/>
                      <a:r>
                        <a:rPr lang="en-IN" sz="1200" dirty="0">
                          <a:effectLst/>
                        </a:rPr>
                        <a:t>struct2cell</a:t>
                      </a:r>
                    </a:p>
                  </a:txBody>
                  <a:tcPr marL="19828" marR="19828" marT="19828" marB="1982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fontAlgn="t"/>
                      <a:r>
                        <a:rPr lang="en-US" sz="1200" dirty="0">
                          <a:effectLst/>
                        </a:rPr>
                        <a:t>Convert structure to cell array</a:t>
                      </a:r>
                    </a:p>
                  </a:txBody>
                  <a:tcPr marL="19828" marR="19828" marT="19828" marB="19828">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641566413"/>
                  </a:ext>
                </a:extLst>
              </a:tr>
            </a:tbl>
          </a:graphicData>
        </a:graphic>
      </p:graphicFrame>
    </p:spTree>
    <p:extLst>
      <p:ext uri="{BB962C8B-B14F-4D97-AF65-F5344CB8AC3E}">
        <p14:creationId xmlns:p14="http://schemas.microsoft.com/office/powerpoint/2010/main" val="362023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56D6-6B0D-4BF0-A75E-EA0875B14BFE}"/>
              </a:ext>
            </a:extLst>
          </p:cNvPr>
          <p:cNvSpPr>
            <a:spLocks noGrp="1"/>
          </p:cNvSpPr>
          <p:nvPr>
            <p:ph type="title"/>
          </p:nvPr>
        </p:nvSpPr>
        <p:spPr/>
        <p:txBody>
          <a:bodyPr/>
          <a:lstStyle/>
          <a:p>
            <a:r>
              <a:rPr lang="en-US" dirty="0"/>
              <a:t>Practice</a:t>
            </a:r>
            <a:endParaRPr lang="en-IN" dirty="0"/>
          </a:p>
        </p:txBody>
      </p:sp>
      <p:sp>
        <p:nvSpPr>
          <p:cNvPr id="3" name="Content Placeholder 2">
            <a:extLst>
              <a:ext uri="{FF2B5EF4-FFF2-40B4-BE49-F238E27FC236}">
                <a16:creationId xmlns:a16="http://schemas.microsoft.com/office/drawing/2014/main" id="{A75C5209-FB9F-45AC-9D32-F05FF7D2A454}"/>
              </a:ext>
            </a:extLst>
          </p:cNvPr>
          <p:cNvSpPr>
            <a:spLocks noGrp="1"/>
          </p:cNvSpPr>
          <p:nvPr>
            <p:ph idx="1"/>
          </p:nvPr>
        </p:nvSpPr>
        <p:spPr>
          <a:xfrm>
            <a:off x="914400" y="1919672"/>
            <a:ext cx="9914860" cy="4938327"/>
          </a:xfrm>
        </p:spPr>
        <p:txBody>
          <a:bodyPr>
            <a:normAutofit lnSpcReduction="10000"/>
          </a:bodyPr>
          <a:lstStyle/>
          <a:p>
            <a:pPr marL="0" marR="0" indent="0">
              <a:lnSpc>
                <a:spcPct val="107000"/>
              </a:lnSpc>
              <a:spcBef>
                <a:spcPts val="0"/>
              </a:spcBef>
              <a:spcAft>
                <a:spcPts val="0"/>
              </a:spcAft>
              <a:buNone/>
            </a:pPr>
            <a:r>
              <a:rPr lang="en-IN" sz="1200" dirty="0">
                <a:solidFill>
                  <a:srgbClr val="228B22"/>
                </a:solidFill>
                <a:effectLst/>
                <a:latin typeface="Courier New" panose="02070309020205020404" pitchFamily="49" charset="0"/>
                <a:ea typeface="Calibri" panose="020F0502020204030204" pitchFamily="34" charset="0"/>
                <a:cs typeface="Mangal" panose="02040503050203030202" pitchFamily="18" charset="0"/>
              </a:rPr>
              <a:t>%Convert the array to character</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 = [77 65 84 76 65 66];</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C = char(A)</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a:solidFill>
                  <a:srgbClr val="228B22"/>
                </a:solidFill>
                <a:effectLst/>
                <a:latin typeface="Courier New" panose="02070309020205020404" pitchFamily="49" charset="0"/>
                <a:ea typeface="Calibri" panose="020F0502020204030204" pitchFamily="34" charset="0"/>
                <a:cs typeface="Mangal" panose="02040503050203030202" pitchFamily="18" charset="0"/>
              </a:rPr>
              <a:t>%Convert the array to string</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B = [</a:t>
            </a:r>
            <a:r>
              <a:rPr lang="en-IN" sz="1200" dirty="0">
                <a:solidFill>
                  <a:srgbClr val="A020F0"/>
                </a:solidFill>
                <a:effectLst/>
                <a:latin typeface="Courier New" panose="02070309020205020404" pitchFamily="49" charset="0"/>
                <a:ea typeface="Calibri" panose="020F0502020204030204" pitchFamily="34" charset="0"/>
                <a:cs typeface="Mangal" panose="02040503050203030202" pitchFamily="18" charset="0"/>
              </a:rPr>
              <a:t>'</a:t>
            </a:r>
            <a:r>
              <a:rPr lang="en-IN" sz="1200" dirty="0" err="1">
                <a:solidFill>
                  <a:srgbClr val="A020F0"/>
                </a:solidFill>
                <a:effectLst/>
                <a:latin typeface="Courier New" panose="02070309020205020404" pitchFamily="49" charset="0"/>
                <a:ea typeface="Calibri" panose="020F0502020204030204" pitchFamily="34" charset="0"/>
                <a:cs typeface="Mangal" panose="02040503050203030202" pitchFamily="18" charset="0"/>
              </a:rPr>
              <a:t>Past'</a:t>
            </a:r>
            <a:r>
              <a:rPr lang="en-IN" sz="12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a:t>
            </a:r>
            <a:r>
              <a:rPr lang="en-IN" sz="1200" dirty="0" err="1">
                <a:solidFill>
                  <a:srgbClr val="A020F0"/>
                </a:solidFill>
                <a:effectLst/>
                <a:latin typeface="Courier New" panose="02070309020205020404" pitchFamily="49" charset="0"/>
                <a:ea typeface="Calibri" panose="020F0502020204030204" pitchFamily="34" charset="0"/>
                <a:cs typeface="Mangal" panose="02040503050203030202" pitchFamily="18" charset="0"/>
              </a:rPr>
              <a:t>'Present'</a:t>
            </a:r>
            <a:r>
              <a:rPr lang="en-IN" sz="12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a:t>
            </a:r>
            <a:r>
              <a:rPr lang="en-IN" sz="1200" dirty="0" err="1">
                <a:solidFill>
                  <a:srgbClr val="A020F0"/>
                </a:solidFill>
                <a:effectLst/>
                <a:latin typeface="Courier New" panose="02070309020205020404" pitchFamily="49" charset="0"/>
                <a:ea typeface="Calibri" panose="020F0502020204030204" pitchFamily="34" charset="0"/>
                <a:cs typeface="Mangal" panose="02040503050203030202" pitchFamily="18" charset="0"/>
              </a:rPr>
              <a:t>'Future</a:t>
            </a:r>
            <a:r>
              <a:rPr lang="en-IN" sz="1200" dirty="0">
                <a:solidFill>
                  <a:srgbClr val="A020F0"/>
                </a:solidFill>
                <a:effectLst/>
                <a:latin typeface="Courier New" panose="02070309020205020404" pitchFamily="49" charset="0"/>
                <a:ea typeface="Calibri" panose="020F0502020204030204" pitchFamily="34" charset="0"/>
                <a:cs typeface="Mangal" panose="02040503050203030202" pitchFamily="18" charset="0"/>
              </a:rPr>
              <a:t>'</a:t>
            </a: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D = </a:t>
            </a:r>
            <a:r>
              <a:rPr lang="en-IN" sz="12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cellstr</a:t>
            </a: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(B)</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a:solidFill>
                  <a:srgbClr val="228B22"/>
                </a:solidFill>
                <a:effectLst/>
                <a:latin typeface="Courier New" panose="02070309020205020404" pitchFamily="49" charset="0"/>
                <a:ea typeface="Calibri" panose="020F0502020204030204" pitchFamily="34" charset="0"/>
                <a:cs typeface="Mangal" panose="02040503050203030202" pitchFamily="18" charset="0"/>
              </a:rPr>
              <a:t>%Convert the value int to string</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chr = int2str(256)</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a:solidFill>
                  <a:srgbClr val="228B22"/>
                </a:solidFill>
                <a:effectLst/>
                <a:latin typeface="Courier New" panose="02070309020205020404" pitchFamily="49" charset="0"/>
                <a:ea typeface="Calibri" panose="020F0502020204030204" pitchFamily="34" charset="0"/>
                <a:cs typeface="Mangal" panose="02040503050203030202" pitchFamily="18" charset="0"/>
              </a:rPr>
              <a:t>%Convert the value matrix to string</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chr1 = mat2str([3.85 2.91; 7.74 8.99])</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a:solidFill>
                  <a:srgbClr val="228B22"/>
                </a:solidFill>
                <a:effectLst/>
                <a:latin typeface="Courier New" panose="02070309020205020404" pitchFamily="49" charset="0"/>
                <a:ea typeface="Calibri" panose="020F0502020204030204" pitchFamily="34" charset="0"/>
                <a:cs typeface="Mangal" panose="02040503050203030202" pitchFamily="18" charset="0"/>
              </a:rPr>
              <a:t>%Convert the value number to string</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S = num2str(pi)</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a:solidFill>
                  <a:srgbClr val="228B22"/>
                </a:solidFill>
                <a:effectLst/>
                <a:latin typeface="Courier New" panose="02070309020205020404" pitchFamily="49" charset="0"/>
                <a:ea typeface="Calibri" panose="020F0502020204030204" pitchFamily="34" charset="0"/>
                <a:cs typeface="Mangal" panose="02040503050203030202" pitchFamily="18" charset="0"/>
              </a:rPr>
              <a:t>%Convert the value string to double</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X = str2num(</a:t>
            </a:r>
            <a:r>
              <a:rPr lang="en-IN" sz="1200" dirty="0">
                <a:solidFill>
                  <a:srgbClr val="A020F0"/>
                </a:solidFill>
                <a:effectLst/>
                <a:latin typeface="Courier New" panose="02070309020205020404" pitchFamily="49" charset="0"/>
                <a:ea typeface="Calibri" panose="020F0502020204030204" pitchFamily="34" charset="0"/>
                <a:cs typeface="Mangal" panose="02040503050203030202" pitchFamily="18" charset="0"/>
              </a:rPr>
              <a:t>'100'</a:t>
            </a: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a:solidFill>
                  <a:srgbClr val="228B22"/>
                </a:solidFill>
                <a:effectLst/>
                <a:latin typeface="Courier New" panose="02070309020205020404" pitchFamily="49" charset="0"/>
                <a:ea typeface="Calibri" panose="020F0502020204030204" pitchFamily="34" charset="0"/>
                <a:cs typeface="Mangal" panose="02040503050203030202" pitchFamily="18" charset="0"/>
              </a:rPr>
              <a:t>%Convert the value string to double</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Y = str2double(</a:t>
            </a:r>
            <a:r>
              <a:rPr lang="en-IN" sz="1200" dirty="0">
                <a:solidFill>
                  <a:srgbClr val="A020F0"/>
                </a:solidFill>
                <a:effectLst/>
                <a:latin typeface="Courier New" panose="02070309020205020404" pitchFamily="49" charset="0"/>
                <a:ea typeface="Calibri" panose="020F0502020204030204" pitchFamily="34" charset="0"/>
                <a:cs typeface="Mangal" panose="02040503050203030202" pitchFamily="18" charset="0"/>
              </a:rPr>
              <a:t>'3.1416'</a:t>
            </a: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a:solidFill>
                  <a:srgbClr val="228B22"/>
                </a:solidFill>
                <a:effectLst/>
                <a:latin typeface="Courier New" panose="02070309020205020404" pitchFamily="49" charset="0"/>
                <a:ea typeface="Calibri" panose="020F0502020204030204" pitchFamily="34" charset="0"/>
                <a:cs typeface="Mangal" panose="02040503050203030202" pitchFamily="18" charset="0"/>
              </a:rPr>
              <a:t>%Convert the value base to decimal</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baseStr</a:t>
            </a: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 </a:t>
            </a:r>
            <a:r>
              <a:rPr lang="en-IN" sz="1200" dirty="0">
                <a:solidFill>
                  <a:srgbClr val="A020F0"/>
                </a:solidFill>
                <a:effectLst/>
                <a:latin typeface="Courier New" panose="02070309020205020404" pitchFamily="49" charset="0"/>
                <a:ea typeface="Calibri" panose="020F0502020204030204" pitchFamily="34" charset="0"/>
                <a:cs typeface="Mangal" panose="02040503050203030202" pitchFamily="18" charset="0"/>
              </a:rPr>
              <a:t>'1B'</a:t>
            </a: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D1 = base2dec(baseStr,12)</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a:solidFill>
                  <a:srgbClr val="228B22"/>
                </a:solidFill>
                <a:effectLst/>
                <a:latin typeface="Courier New" panose="02070309020205020404" pitchFamily="49" charset="0"/>
                <a:ea typeface="Calibri" panose="020F0502020204030204" pitchFamily="34" charset="0"/>
                <a:cs typeface="Mangal" panose="02040503050203030202" pitchFamily="18" charset="0"/>
              </a:rPr>
              <a:t>%Convert the value to a decimal to base number.</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D2 = 23;</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baseStr</a:t>
            </a: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 dec2base(D2,12)</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a:solidFill>
                  <a:srgbClr val="228B22"/>
                </a:solidFill>
                <a:effectLst/>
                <a:latin typeface="Courier New" panose="02070309020205020404" pitchFamily="49" charset="0"/>
                <a:ea typeface="Calibri" panose="020F0502020204030204" pitchFamily="34" charset="0"/>
                <a:cs typeface="Mangal" panose="02040503050203030202" pitchFamily="18" charset="0"/>
              </a:rPr>
              <a:t>%Convert a character vector that represents a hexadecimal value to a decimal number.</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r>
              <a:rPr lang="en-IN" sz="12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hexStr</a:t>
            </a: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 </a:t>
            </a:r>
            <a:r>
              <a:rPr lang="en-IN" sz="1200" dirty="0">
                <a:solidFill>
                  <a:srgbClr val="A020F0"/>
                </a:solidFill>
                <a:effectLst/>
                <a:latin typeface="Courier New" panose="02070309020205020404" pitchFamily="49" charset="0"/>
                <a:ea typeface="Calibri" panose="020F0502020204030204" pitchFamily="34" charset="0"/>
                <a:cs typeface="Mangal" panose="02040503050203030202" pitchFamily="18" charset="0"/>
              </a:rPr>
              <a:t>'3FF'</a:t>
            </a: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a:t>
            </a:r>
            <a:endParaRPr lang="en-IN" sz="12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D3 = hex2dec(</a:t>
            </a:r>
            <a:r>
              <a:rPr lang="en-IN" sz="12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hexStr</a:t>
            </a:r>
            <a:r>
              <a:rPr lang="en-IN" sz="12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a:t>
            </a:r>
            <a:endParaRPr lang="en-IN" sz="1400" dirty="0"/>
          </a:p>
        </p:txBody>
      </p:sp>
    </p:spTree>
    <p:extLst>
      <p:ext uri="{BB962C8B-B14F-4D97-AF65-F5344CB8AC3E}">
        <p14:creationId xmlns:p14="http://schemas.microsoft.com/office/powerpoint/2010/main" val="9693436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F3CB-337E-427E-9AF9-15D5D2140DEE}"/>
              </a:ext>
            </a:extLst>
          </p:cNvPr>
          <p:cNvSpPr>
            <a:spLocks noGrp="1"/>
          </p:cNvSpPr>
          <p:nvPr>
            <p:ph type="title"/>
          </p:nvPr>
        </p:nvSpPr>
        <p:spPr/>
        <p:txBody>
          <a:bodyPr/>
          <a:lstStyle/>
          <a:p>
            <a:r>
              <a:rPr lang="en-US" dirty="0"/>
              <a:t>Determine Data Type</a:t>
            </a:r>
            <a:endParaRPr lang="en-IN" dirty="0"/>
          </a:p>
        </p:txBody>
      </p:sp>
      <p:graphicFrame>
        <p:nvGraphicFramePr>
          <p:cNvPr id="4" name="Content Placeholder 3">
            <a:extLst>
              <a:ext uri="{FF2B5EF4-FFF2-40B4-BE49-F238E27FC236}">
                <a16:creationId xmlns:a16="http://schemas.microsoft.com/office/drawing/2014/main" id="{F5A80004-7D11-4327-8ABA-120B17E0E1BF}"/>
              </a:ext>
            </a:extLst>
          </p:cNvPr>
          <p:cNvGraphicFramePr>
            <a:graphicFrameLocks noGrp="1"/>
          </p:cNvGraphicFramePr>
          <p:nvPr>
            <p:ph idx="1"/>
            <p:extLst>
              <p:ext uri="{D42A27DB-BD31-4B8C-83A1-F6EECF244321}">
                <p14:modId xmlns:p14="http://schemas.microsoft.com/office/powerpoint/2010/main" val="745912945"/>
              </p:ext>
            </p:extLst>
          </p:nvPr>
        </p:nvGraphicFramePr>
        <p:xfrm>
          <a:off x="1712258" y="1524726"/>
          <a:ext cx="7960659" cy="5233068"/>
        </p:xfrm>
        <a:graphic>
          <a:graphicData uri="http://schemas.openxmlformats.org/drawingml/2006/table">
            <a:tbl>
              <a:tblPr/>
              <a:tblGrid>
                <a:gridCol w="1798517">
                  <a:extLst>
                    <a:ext uri="{9D8B030D-6E8A-4147-A177-3AD203B41FA5}">
                      <a16:colId xmlns:a16="http://schemas.microsoft.com/office/drawing/2014/main" val="3206271691"/>
                    </a:ext>
                  </a:extLst>
                </a:gridCol>
                <a:gridCol w="6162142">
                  <a:extLst>
                    <a:ext uri="{9D8B030D-6E8A-4147-A177-3AD203B41FA5}">
                      <a16:colId xmlns:a16="http://schemas.microsoft.com/office/drawing/2014/main" val="827663160"/>
                    </a:ext>
                  </a:extLst>
                </a:gridCol>
              </a:tblGrid>
              <a:tr h="149766">
                <a:tc>
                  <a:txBody>
                    <a:bodyPr/>
                    <a:lstStyle/>
                    <a:p>
                      <a:pPr algn="ctr" fontAlgn="t"/>
                      <a:r>
                        <a:rPr lang="en-IN" sz="1200" dirty="0">
                          <a:effectLst/>
                        </a:rPr>
                        <a:t>Function</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fontAlgn="t"/>
                      <a:r>
                        <a:rPr lang="en-IN" sz="1200" dirty="0">
                          <a:effectLst/>
                        </a:rPr>
                        <a:t>Purpose</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877264956"/>
                  </a:ext>
                </a:extLst>
              </a:tr>
              <a:tr h="149766">
                <a:tc>
                  <a:txBody>
                    <a:bodyPr/>
                    <a:lstStyle/>
                    <a:p>
                      <a:pPr fontAlgn="t"/>
                      <a:r>
                        <a:rPr lang="en-IN" sz="1200">
                          <a:effectLst/>
                        </a:rPr>
                        <a:t>is</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200">
                          <a:effectLst/>
                        </a:rPr>
                        <a:t>Detect state</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5371133"/>
                  </a:ext>
                </a:extLst>
              </a:tr>
              <a:tr h="253450">
                <a:tc>
                  <a:txBody>
                    <a:bodyPr/>
                    <a:lstStyle/>
                    <a:p>
                      <a:pPr fontAlgn="t"/>
                      <a:r>
                        <a:rPr lang="en-IN" sz="1200">
                          <a:effectLst/>
                        </a:rPr>
                        <a:t>isa</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if input is object of specified class</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6899622"/>
                  </a:ext>
                </a:extLst>
              </a:tr>
              <a:tr h="149766">
                <a:tc>
                  <a:txBody>
                    <a:bodyPr/>
                    <a:lstStyle/>
                    <a:p>
                      <a:pPr fontAlgn="t"/>
                      <a:r>
                        <a:rPr lang="en-IN" sz="1200">
                          <a:effectLst/>
                        </a:rPr>
                        <a:t>iscell</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whether input is cell array</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7426604"/>
                  </a:ext>
                </a:extLst>
              </a:tr>
              <a:tr h="253450">
                <a:tc>
                  <a:txBody>
                    <a:bodyPr/>
                    <a:lstStyle/>
                    <a:p>
                      <a:pPr fontAlgn="t"/>
                      <a:r>
                        <a:rPr lang="en-IN" sz="1200">
                          <a:effectLst/>
                        </a:rPr>
                        <a:t>iscellstr</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whether input is cell array of strings</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350613"/>
                  </a:ext>
                </a:extLst>
              </a:tr>
              <a:tr h="253450">
                <a:tc>
                  <a:txBody>
                    <a:bodyPr/>
                    <a:lstStyle/>
                    <a:p>
                      <a:pPr fontAlgn="t"/>
                      <a:r>
                        <a:rPr lang="en-IN" sz="1200">
                          <a:effectLst/>
                        </a:rPr>
                        <a:t>ischar</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whether item is character array</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8759458"/>
                  </a:ext>
                </a:extLst>
              </a:tr>
              <a:tr h="253450">
                <a:tc>
                  <a:txBody>
                    <a:bodyPr/>
                    <a:lstStyle/>
                    <a:p>
                      <a:pPr fontAlgn="t"/>
                      <a:r>
                        <a:rPr lang="en-IN" sz="1200">
                          <a:effectLst/>
                        </a:rPr>
                        <a:t>isfield</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whether input is structure array field</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652545"/>
                  </a:ext>
                </a:extLst>
              </a:tr>
              <a:tr h="149766">
                <a:tc>
                  <a:txBody>
                    <a:bodyPr/>
                    <a:lstStyle/>
                    <a:p>
                      <a:pPr fontAlgn="t"/>
                      <a:r>
                        <a:rPr lang="en-IN" sz="1200">
                          <a:effectLst/>
                        </a:rPr>
                        <a:t>isfloat</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if input is floating-point array</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1406702"/>
                  </a:ext>
                </a:extLst>
              </a:tr>
              <a:tr h="149766">
                <a:tc>
                  <a:txBody>
                    <a:bodyPr/>
                    <a:lstStyle/>
                    <a:p>
                      <a:pPr fontAlgn="t"/>
                      <a:r>
                        <a:rPr lang="en-IN" sz="1200">
                          <a:effectLst/>
                        </a:rPr>
                        <a:t>ishghandle</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True for Handle Graphics object handles</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4400226"/>
                  </a:ext>
                </a:extLst>
              </a:tr>
              <a:tr h="149766">
                <a:tc>
                  <a:txBody>
                    <a:bodyPr/>
                    <a:lstStyle/>
                    <a:p>
                      <a:pPr fontAlgn="t"/>
                      <a:r>
                        <a:rPr lang="en-IN" sz="1200">
                          <a:effectLst/>
                        </a:rPr>
                        <a:t>isinteger</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if input is integer array</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8622956"/>
                  </a:ext>
                </a:extLst>
              </a:tr>
              <a:tr h="149766">
                <a:tc>
                  <a:txBody>
                    <a:bodyPr/>
                    <a:lstStyle/>
                    <a:p>
                      <a:pPr fontAlgn="t"/>
                      <a:r>
                        <a:rPr lang="en-IN" sz="1200">
                          <a:effectLst/>
                        </a:rPr>
                        <a:t>isjava</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if input is Java object</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7622619"/>
                  </a:ext>
                </a:extLst>
              </a:tr>
              <a:tr h="149766">
                <a:tc>
                  <a:txBody>
                    <a:bodyPr/>
                    <a:lstStyle/>
                    <a:p>
                      <a:pPr fontAlgn="t"/>
                      <a:r>
                        <a:rPr lang="en-IN" sz="1200">
                          <a:effectLst/>
                        </a:rPr>
                        <a:t>islogical</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if input is logical array</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0177005"/>
                  </a:ext>
                </a:extLst>
              </a:tr>
              <a:tr h="149766">
                <a:tc>
                  <a:txBody>
                    <a:bodyPr/>
                    <a:lstStyle/>
                    <a:p>
                      <a:pPr fontAlgn="t"/>
                      <a:r>
                        <a:rPr lang="en-IN" sz="1200">
                          <a:effectLst/>
                        </a:rPr>
                        <a:t>isnumeric</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if input is numeric array</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9556325"/>
                  </a:ext>
                </a:extLst>
              </a:tr>
              <a:tr h="149766">
                <a:tc>
                  <a:txBody>
                    <a:bodyPr/>
                    <a:lstStyle/>
                    <a:p>
                      <a:pPr fontAlgn="t"/>
                      <a:r>
                        <a:rPr lang="en-IN" sz="1200">
                          <a:effectLst/>
                        </a:rPr>
                        <a:t>isobject</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if input is MATLAB object</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2496879"/>
                  </a:ext>
                </a:extLst>
              </a:tr>
              <a:tr h="149766">
                <a:tc>
                  <a:txBody>
                    <a:bodyPr/>
                    <a:lstStyle/>
                    <a:p>
                      <a:pPr fontAlgn="t"/>
                      <a:r>
                        <a:rPr lang="en-IN" sz="1200">
                          <a:effectLst/>
                        </a:rPr>
                        <a:t>isreal</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Check if input is real array</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2417088"/>
                  </a:ext>
                </a:extLst>
              </a:tr>
              <a:tr h="149766">
                <a:tc>
                  <a:txBody>
                    <a:bodyPr/>
                    <a:lstStyle/>
                    <a:p>
                      <a:pPr fontAlgn="t"/>
                      <a:r>
                        <a:rPr lang="en-IN" sz="1200">
                          <a:effectLst/>
                        </a:rPr>
                        <a:t>isscalar</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whether input is scalar</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8803175"/>
                  </a:ext>
                </a:extLst>
              </a:tr>
              <a:tr h="253450">
                <a:tc>
                  <a:txBody>
                    <a:bodyPr/>
                    <a:lstStyle/>
                    <a:p>
                      <a:pPr fontAlgn="t"/>
                      <a:r>
                        <a:rPr lang="en-IN" sz="1200">
                          <a:effectLst/>
                        </a:rPr>
                        <a:t>isstr</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whether input is character array</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2617157"/>
                  </a:ext>
                </a:extLst>
              </a:tr>
              <a:tr h="253450">
                <a:tc>
                  <a:txBody>
                    <a:bodyPr/>
                    <a:lstStyle/>
                    <a:p>
                      <a:pPr fontAlgn="t"/>
                      <a:r>
                        <a:rPr lang="en-IN" sz="1200">
                          <a:effectLst/>
                        </a:rPr>
                        <a:t>isstruct</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whether input is structure array</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3922812"/>
                  </a:ext>
                </a:extLst>
              </a:tr>
              <a:tr h="149766">
                <a:tc>
                  <a:txBody>
                    <a:bodyPr/>
                    <a:lstStyle/>
                    <a:p>
                      <a:pPr fontAlgn="t"/>
                      <a:r>
                        <a:rPr lang="en-IN" sz="1200">
                          <a:effectLst/>
                        </a:rPr>
                        <a:t>isvector</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200">
                          <a:effectLst/>
                        </a:rPr>
                        <a:t>Determine whether input is vector</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751506"/>
                  </a:ext>
                </a:extLst>
              </a:tr>
              <a:tr h="149766">
                <a:tc>
                  <a:txBody>
                    <a:bodyPr/>
                    <a:lstStyle/>
                    <a:p>
                      <a:pPr fontAlgn="t"/>
                      <a:r>
                        <a:rPr lang="en-IN" sz="1200">
                          <a:effectLst/>
                        </a:rPr>
                        <a:t>class</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200">
                          <a:effectLst/>
                        </a:rPr>
                        <a:t>Determine class of object</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5326674"/>
                  </a:ext>
                </a:extLst>
              </a:tr>
              <a:tr h="253450">
                <a:tc>
                  <a:txBody>
                    <a:bodyPr/>
                    <a:lstStyle/>
                    <a:p>
                      <a:pPr fontAlgn="t"/>
                      <a:r>
                        <a:rPr lang="en-IN" sz="1200">
                          <a:effectLst/>
                        </a:rPr>
                        <a:t>validateattributes</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200">
                          <a:effectLst/>
                        </a:rPr>
                        <a:t>Check validity of array</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6719038"/>
                  </a:ext>
                </a:extLst>
              </a:tr>
              <a:tr h="253450">
                <a:tc>
                  <a:txBody>
                    <a:bodyPr/>
                    <a:lstStyle/>
                    <a:p>
                      <a:pPr fontAlgn="t"/>
                      <a:r>
                        <a:rPr lang="en-IN" sz="1200">
                          <a:effectLst/>
                        </a:rPr>
                        <a:t>whos</a:t>
                      </a:r>
                    </a:p>
                  </a:txBody>
                  <a:tcPr marL="23041" marR="23041" marT="23041" marB="23041">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200" dirty="0">
                          <a:effectLst/>
                        </a:rPr>
                        <a:t>List variables in workspace, with sizes and types</a:t>
                      </a:r>
                    </a:p>
                  </a:txBody>
                  <a:tcPr marL="23041" marR="23041" marT="23041" marB="23041">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48599645"/>
                  </a:ext>
                </a:extLst>
              </a:tr>
            </a:tbl>
          </a:graphicData>
        </a:graphic>
      </p:graphicFrame>
    </p:spTree>
    <p:extLst>
      <p:ext uri="{BB962C8B-B14F-4D97-AF65-F5344CB8AC3E}">
        <p14:creationId xmlns:p14="http://schemas.microsoft.com/office/powerpoint/2010/main" val="1715593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56D6-6B0D-4BF0-A75E-EA0875B14BFE}"/>
              </a:ext>
            </a:extLst>
          </p:cNvPr>
          <p:cNvSpPr>
            <a:spLocks noGrp="1"/>
          </p:cNvSpPr>
          <p:nvPr>
            <p:ph type="title"/>
          </p:nvPr>
        </p:nvSpPr>
        <p:spPr/>
        <p:txBody>
          <a:bodyPr/>
          <a:lstStyle/>
          <a:p>
            <a:r>
              <a:rPr lang="en-US" dirty="0"/>
              <a:t>Practice</a:t>
            </a:r>
            <a:endParaRPr lang="en-IN" dirty="0"/>
          </a:p>
        </p:txBody>
      </p:sp>
      <p:sp>
        <p:nvSpPr>
          <p:cNvPr id="3" name="Content Placeholder 2">
            <a:extLst>
              <a:ext uri="{FF2B5EF4-FFF2-40B4-BE49-F238E27FC236}">
                <a16:creationId xmlns:a16="http://schemas.microsoft.com/office/drawing/2014/main" id="{A75C5209-FB9F-45AC-9D32-F05FF7D2A454}"/>
              </a:ext>
            </a:extLst>
          </p:cNvPr>
          <p:cNvSpPr>
            <a:spLocks noGrp="1"/>
          </p:cNvSpPr>
          <p:nvPr>
            <p:ph idx="1"/>
          </p:nvPr>
        </p:nvSpPr>
        <p:spPr/>
        <p:txBody>
          <a:bodyPr>
            <a:normAutofit fontScale="62500" lnSpcReduction="20000"/>
          </a:bodyPr>
          <a:lstStyle/>
          <a:p>
            <a:pPr marL="0" marR="0" indent="0">
              <a:lnSpc>
                <a:spcPct val="107000"/>
              </a:lnSpc>
              <a:spcBef>
                <a:spcPts val="0"/>
              </a:spcBef>
              <a:spcAft>
                <a:spcPts val="0"/>
              </a:spcAft>
              <a:buNone/>
            </a:pP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 = 3</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isinteger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isfloat</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isvector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isscalar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isnumeric</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 = 23.54</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isinteger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isfloat</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isvector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isscalar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isnumeric</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 = [1 2 3]</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isinteger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isfloat</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isvector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isscalar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 = </a:t>
            </a:r>
            <a:r>
              <a:rPr lang="en-IN" sz="1800" dirty="0">
                <a:solidFill>
                  <a:srgbClr val="A020F0"/>
                </a:solidFill>
                <a:effectLst/>
                <a:latin typeface="Courier New" panose="02070309020205020404" pitchFamily="49" charset="0"/>
                <a:ea typeface="Calibri" panose="020F0502020204030204" pitchFamily="34" charset="0"/>
                <a:cs typeface="Mangal" panose="02040503050203030202" pitchFamily="18" charset="0"/>
              </a:rPr>
              <a:t>'Hello'</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isinteger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isfloat</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isvector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isscalar</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err="1">
                <a:solidFill>
                  <a:srgbClr val="000000"/>
                </a:solidFill>
                <a:effectLst/>
                <a:latin typeface="Courier New" panose="02070309020205020404" pitchFamily="49" charset="0"/>
                <a:ea typeface="Calibri" panose="020F0502020204030204" pitchFamily="34" charset="0"/>
                <a:cs typeface="Mangal" panose="02040503050203030202" pitchFamily="18" charset="0"/>
              </a:rPr>
              <a:t>isnumeric</a:t>
            </a: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(x)</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pPr>
            <a:r>
              <a:rPr lang="en-IN" sz="1800" dirty="0">
                <a:solidFill>
                  <a:srgbClr val="000000"/>
                </a:solidFill>
                <a:effectLst/>
                <a:latin typeface="Courier New" panose="02070309020205020404" pitchFamily="49" charset="0"/>
                <a:ea typeface="Calibri" panose="020F0502020204030204" pitchFamily="34"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0007794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C57B-F163-470C-B018-8E89365ED04D}"/>
              </a:ext>
            </a:extLst>
          </p:cNvPr>
          <p:cNvSpPr>
            <a:spLocks noGrp="1"/>
          </p:cNvSpPr>
          <p:nvPr>
            <p:ph type="title"/>
          </p:nvPr>
        </p:nvSpPr>
        <p:spPr/>
        <p:txBody>
          <a:bodyPr/>
          <a:lstStyle/>
          <a:p>
            <a:r>
              <a:rPr lang="en-US" dirty="0"/>
              <a:t>Outlines For Session-I</a:t>
            </a:r>
            <a:endParaRPr lang="en-IN" dirty="0"/>
          </a:p>
        </p:txBody>
      </p:sp>
      <p:sp>
        <p:nvSpPr>
          <p:cNvPr id="3" name="Content Placeholder 2">
            <a:extLst>
              <a:ext uri="{FF2B5EF4-FFF2-40B4-BE49-F238E27FC236}">
                <a16:creationId xmlns:a16="http://schemas.microsoft.com/office/drawing/2014/main" id="{85DA5E26-9259-48E7-907D-FA740AA87CAA}"/>
              </a:ext>
            </a:extLst>
          </p:cNvPr>
          <p:cNvSpPr>
            <a:spLocks noGrp="1"/>
          </p:cNvSpPr>
          <p:nvPr>
            <p:ph idx="1"/>
          </p:nvPr>
        </p:nvSpPr>
        <p:spPr>
          <a:xfrm>
            <a:off x="914399" y="1919673"/>
            <a:ext cx="6382871" cy="4723174"/>
          </a:xfrm>
        </p:spPr>
        <p:txBody>
          <a:bodyPr>
            <a:normAutofit fontScale="92500" lnSpcReduction="20000"/>
          </a:bodyPr>
          <a:lstStyle/>
          <a:p>
            <a:r>
              <a:rPr lang="en-US" sz="1600" dirty="0">
                <a:effectLst>
                  <a:outerShdw blurRad="38100" dist="38100" dir="2700000" algn="tl">
                    <a:srgbClr val="000000">
                      <a:alpha val="43137"/>
                    </a:srgbClr>
                  </a:outerShdw>
                </a:effectLst>
              </a:rPr>
              <a:t>What is Matlab?</a:t>
            </a:r>
          </a:p>
          <a:p>
            <a:r>
              <a:rPr lang="en-US" sz="1600" dirty="0">
                <a:effectLst>
                  <a:outerShdw blurRad="38100" dist="38100" dir="2700000" algn="tl">
                    <a:srgbClr val="000000">
                      <a:alpha val="43137"/>
                    </a:srgbClr>
                  </a:outerShdw>
                </a:effectLst>
              </a:rPr>
              <a:t>Uses of Matlab</a:t>
            </a:r>
          </a:p>
          <a:p>
            <a:r>
              <a:rPr lang="en-US" sz="1600" dirty="0">
                <a:effectLst>
                  <a:outerShdw blurRad="38100" dist="38100" dir="2700000" algn="tl">
                    <a:srgbClr val="000000">
                      <a:alpha val="43137"/>
                    </a:srgbClr>
                  </a:outerShdw>
                </a:effectLst>
              </a:rPr>
              <a:t>Environment</a:t>
            </a:r>
          </a:p>
          <a:p>
            <a:r>
              <a:rPr lang="en-US" sz="1600" dirty="0">
                <a:effectLst>
                  <a:outerShdw blurRad="38100" dist="38100" dir="2700000" algn="tl">
                    <a:srgbClr val="000000">
                      <a:alpha val="43137"/>
                    </a:srgbClr>
                  </a:outerShdw>
                </a:effectLst>
              </a:rPr>
              <a:t>Naming Rule</a:t>
            </a:r>
          </a:p>
          <a:p>
            <a:r>
              <a:rPr lang="en-US" sz="1600" dirty="0">
                <a:effectLst>
                  <a:outerShdw blurRad="38100" dist="38100" dir="2700000" algn="tl">
                    <a:srgbClr val="000000">
                      <a:alpha val="43137"/>
                    </a:srgbClr>
                  </a:outerShdw>
                </a:effectLst>
              </a:rPr>
              <a:t>Basic Operator</a:t>
            </a:r>
          </a:p>
          <a:p>
            <a:r>
              <a:rPr lang="en-US" sz="1600" dirty="0">
                <a:effectLst>
                  <a:outerShdw blurRad="38100" dist="38100" dir="2700000" algn="tl">
                    <a:srgbClr val="000000">
                      <a:alpha val="43137"/>
                    </a:srgbClr>
                  </a:outerShdw>
                </a:effectLst>
              </a:rPr>
              <a:t>Variables </a:t>
            </a:r>
          </a:p>
          <a:p>
            <a:r>
              <a:rPr lang="en-US" sz="1600" dirty="0">
                <a:effectLst>
                  <a:outerShdw blurRad="38100" dist="38100" dir="2700000" algn="tl">
                    <a:srgbClr val="000000">
                      <a:alpha val="43137"/>
                    </a:srgbClr>
                  </a:outerShdw>
                </a:effectLst>
              </a:rPr>
              <a:t>Datatypes</a:t>
            </a:r>
          </a:p>
          <a:p>
            <a:r>
              <a:rPr lang="en-US" sz="1600" dirty="0">
                <a:effectLst>
                  <a:outerShdw blurRad="38100" dist="38100" dir="2700000" algn="tl">
                    <a:srgbClr val="000000">
                      <a:alpha val="43137"/>
                    </a:srgbClr>
                  </a:outerShdw>
                </a:effectLst>
              </a:rPr>
              <a:t>Data Conversion</a:t>
            </a:r>
          </a:p>
          <a:p>
            <a:r>
              <a:rPr lang="en-US" sz="1600" dirty="0">
                <a:effectLst>
                  <a:outerShdw blurRad="38100" dist="38100" dir="2700000" algn="tl">
                    <a:srgbClr val="000000">
                      <a:alpha val="43137"/>
                    </a:srgbClr>
                  </a:outerShdw>
                </a:effectLst>
              </a:rPr>
              <a:t>Decision Statements</a:t>
            </a:r>
          </a:p>
          <a:p>
            <a:r>
              <a:rPr lang="en-US" sz="1600" dirty="0">
                <a:effectLst>
                  <a:outerShdw blurRad="38100" dist="38100" dir="2700000" algn="tl">
                    <a:srgbClr val="000000">
                      <a:alpha val="43137"/>
                    </a:srgbClr>
                  </a:outerShdw>
                </a:effectLst>
              </a:rPr>
              <a:t>Looping Structures</a:t>
            </a:r>
          </a:p>
          <a:p>
            <a:r>
              <a:rPr lang="en-US" sz="1600" dirty="0">
                <a:effectLst>
                  <a:outerShdw blurRad="38100" dist="38100" dir="2700000" algn="tl">
                    <a:srgbClr val="000000">
                      <a:alpha val="43137"/>
                    </a:srgbClr>
                  </a:outerShdw>
                </a:effectLst>
              </a:rPr>
              <a:t>Vectors, Matrix and Array</a:t>
            </a:r>
          </a:p>
          <a:p>
            <a:r>
              <a:rPr lang="en-US" sz="1600" dirty="0">
                <a:effectLst>
                  <a:outerShdw blurRad="38100" dist="38100" dir="2700000" algn="tl">
                    <a:srgbClr val="000000">
                      <a:alpha val="43137"/>
                    </a:srgbClr>
                  </a:outerShdw>
                </a:effectLst>
              </a:rPr>
              <a:t>Inbuilt constant</a:t>
            </a:r>
          </a:p>
          <a:p>
            <a:r>
              <a:rPr lang="en-US" sz="1600" dirty="0">
                <a:effectLst>
                  <a:outerShdw blurRad="38100" dist="38100" dir="2700000" algn="tl">
                    <a:srgbClr val="000000">
                      <a:alpha val="43137"/>
                    </a:srgbClr>
                  </a:outerShdw>
                </a:effectLst>
              </a:rPr>
              <a:t>Function Making</a:t>
            </a:r>
          </a:p>
        </p:txBody>
      </p:sp>
    </p:spTree>
    <p:extLst>
      <p:ext uri="{BB962C8B-B14F-4D97-AF65-F5344CB8AC3E}">
        <p14:creationId xmlns:p14="http://schemas.microsoft.com/office/powerpoint/2010/main" val="28593639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74EB-05BF-40B7-821D-26770568D380}"/>
              </a:ext>
            </a:extLst>
          </p:cNvPr>
          <p:cNvSpPr>
            <a:spLocks noGrp="1"/>
          </p:cNvSpPr>
          <p:nvPr>
            <p:ph type="title"/>
          </p:nvPr>
        </p:nvSpPr>
        <p:spPr/>
        <p:txBody>
          <a:bodyPr/>
          <a:lstStyle/>
          <a:p>
            <a:r>
              <a:rPr lang="en-US" dirty="0"/>
              <a:t>Initial Command</a:t>
            </a:r>
            <a:endParaRPr lang="en-IN" dirty="0"/>
          </a:p>
        </p:txBody>
      </p:sp>
      <p:sp>
        <p:nvSpPr>
          <p:cNvPr id="3" name="Content Placeholder 2">
            <a:extLst>
              <a:ext uri="{FF2B5EF4-FFF2-40B4-BE49-F238E27FC236}">
                <a16:creationId xmlns:a16="http://schemas.microsoft.com/office/drawing/2014/main" id="{64F42E26-06C0-4290-8D22-3FCA519B6AF2}"/>
              </a:ext>
            </a:extLst>
          </p:cNvPr>
          <p:cNvSpPr>
            <a:spLocks noGrp="1"/>
          </p:cNvSpPr>
          <p:nvPr>
            <p:ph idx="1"/>
          </p:nvPr>
        </p:nvSpPr>
        <p:spPr/>
        <p:txBody>
          <a:bodyPr/>
          <a:lstStyle/>
          <a:p>
            <a:r>
              <a:rPr lang="en-US" dirty="0"/>
              <a:t>To clear Window – </a:t>
            </a:r>
            <a:r>
              <a:rPr lang="en-US" dirty="0" err="1"/>
              <a:t>clc</a:t>
            </a:r>
            <a:endParaRPr lang="en-US" dirty="0"/>
          </a:p>
          <a:p>
            <a:r>
              <a:rPr lang="en-US" dirty="0"/>
              <a:t>To closed all fig- close all</a:t>
            </a:r>
          </a:p>
          <a:p>
            <a:r>
              <a:rPr lang="en-US" dirty="0"/>
              <a:t>To clear work space area- clear all</a:t>
            </a:r>
          </a:p>
        </p:txBody>
      </p:sp>
    </p:spTree>
    <p:extLst>
      <p:ext uri="{BB962C8B-B14F-4D97-AF65-F5344CB8AC3E}">
        <p14:creationId xmlns:p14="http://schemas.microsoft.com/office/powerpoint/2010/main" val="21202892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73FD-F45D-44F3-A466-74B70589B2A9}"/>
              </a:ext>
            </a:extLst>
          </p:cNvPr>
          <p:cNvSpPr>
            <a:spLocks noGrp="1"/>
          </p:cNvSpPr>
          <p:nvPr>
            <p:ph type="title"/>
          </p:nvPr>
        </p:nvSpPr>
        <p:spPr/>
        <p:txBody>
          <a:bodyPr>
            <a:normAutofit/>
          </a:bodyPr>
          <a:lstStyle/>
          <a:p>
            <a:r>
              <a:rPr lang="en-US" dirty="0"/>
              <a:t>Decision Statements</a:t>
            </a:r>
            <a:endParaRPr lang="en-IN" dirty="0"/>
          </a:p>
        </p:txBody>
      </p:sp>
      <p:pic>
        <p:nvPicPr>
          <p:cNvPr id="5" name="Content Placeholder 4">
            <a:extLst>
              <a:ext uri="{FF2B5EF4-FFF2-40B4-BE49-F238E27FC236}">
                <a16:creationId xmlns:a16="http://schemas.microsoft.com/office/drawing/2014/main" id="{04BAB31E-9BED-4B7D-B244-E8AD5D99D2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0622" y="3323170"/>
            <a:ext cx="2524125" cy="3228975"/>
          </a:xfrm>
        </p:spPr>
      </p:pic>
      <p:sp>
        <p:nvSpPr>
          <p:cNvPr id="7" name="TextBox 6">
            <a:extLst>
              <a:ext uri="{FF2B5EF4-FFF2-40B4-BE49-F238E27FC236}">
                <a16:creationId xmlns:a16="http://schemas.microsoft.com/office/drawing/2014/main" id="{D430F440-DF34-4701-BC41-AE8DA6EF8A6E}"/>
              </a:ext>
            </a:extLst>
          </p:cNvPr>
          <p:cNvSpPr txBox="1"/>
          <p:nvPr/>
        </p:nvSpPr>
        <p:spPr>
          <a:xfrm>
            <a:off x="905255" y="1919673"/>
            <a:ext cx="10790559" cy="1877437"/>
          </a:xfrm>
          <a:prstGeom prst="rect">
            <a:avLst/>
          </a:prstGeom>
          <a:noFill/>
        </p:spPr>
        <p:txBody>
          <a:bodyPr wrap="square">
            <a:spAutoFit/>
          </a:bodyPr>
          <a:lstStyle/>
          <a:p>
            <a:pPr marL="342900" indent="-342900" algn="just">
              <a:buFont typeface="Arial" panose="020B0604020202020204" pitchFamily="34" charset="0"/>
              <a:buChar char="•"/>
            </a:pPr>
            <a:r>
              <a:rPr lang="en-US" sz="2000" dirty="0">
                <a:solidFill>
                  <a:schemeClr val="tx2"/>
                </a:solidFill>
              </a:rPr>
              <a:t>Decision making structures require that the programmer should specify one or more conditions to be evaluated or tested by the program, along with a statement or statements to be executed if the condition is determined to be true, and optionally, other statements to be executed if the condition is determined to be false.</a:t>
            </a:r>
          </a:p>
          <a:p>
            <a:pPr marL="285750" indent="-285750">
              <a:buFont typeface="Arial" panose="020B0604020202020204" pitchFamily="34" charset="0"/>
              <a:buChar char="•"/>
            </a:pPr>
            <a:r>
              <a:rPr lang="en-US" dirty="0"/>
              <a:t/>
            </a:r>
            <a:br>
              <a:rPr lang="en-US" dirty="0"/>
            </a:br>
            <a:endParaRPr lang="en-IN" dirty="0"/>
          </a:p>
        </p:txBody>
      </p:sp>
    </p:spTree>
    <p:extLst>
      <p:ext uri="{BB962C8B-B14F-4D97-AF65-F5344CB8AC3E}">
        <p14:creationId xmlns:p14="http://schemas.microsoft.com/office/powerpoint/2010/main" val="30794330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77BC-B7D8-4D46-B35E-2CDD60A59E06}"/>
              </a:ext>
            </a:extLst>
          </p:cNvPr>
          <p:cNvSpPr>
            <a:spLocks noGrp="1"/>
          </p:cNvSpPr>
          <p:nvPr>
            <p:ph type="title"/>
          </p:nvPr>
        </p:nvSpPr>
        <p:spPr/>
        <p:txBody>
          <a:bodyPr/>
          <a:lstStyle/>
          <a:p>
            <a:r>
              <a:rPr lang="en-US" dirty="0"/>
              <a:t>If --end</a:t>
            </a:r>
            <a:endParaRPr lang="en-IN" dirty="0"/>
          </a:p>
        </p:txBody>
      </p:sp>
      <p:sp>
        <p:nvSpPr>
          <p:cNvPr id="9" name="TextBox 8">
            <a:extLst>
              <a:ext uri="{FF2B5EF4-FFF2-40B4-BE49-F238E27FC236}">
                <a16:creationId xmlns:a16="http://schemas.microsoft.com/office/drawing/2014/main" id="{34D62FD9-C105-4788-AD6C-A65140E325D2}"/>
              </a:ext>
            </a:extLst>
          </p:cNvPr>
          <p:cNvSpPr txBox="1"/>
          <p:nvPr/>
        </p:nvSpPr>
        <p:spPr>
          <a:xfrm>
            <a:off x="1198821" y="2240566"/>
            <a:ext cx="6097772" cy="4156907"/>
          </a:xfrm>
          <a:prstGeom prst="rect">
            <a:avLst/>
          </a:prstGeom>
          <a:noFill/>
        </p:spPr>
        <p:txBody>
          <a:bodyPr wrap="square">
            <a:spAutoFit/>
          </a:bodyPr>
          <a:lstStyle/>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Create a script file and type the following code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10</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check the condition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using</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statement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&lt;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20</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condition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true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then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print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the following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'a is less than 20\n'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end</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'value of a is : %d\n'</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When you run the file, it displays the following result −</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 is less than 20</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is : 10</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IN" sz="1600" dirty="0">
                <a:effectLst/>
                <a:latin typeface="Calibri" panose="020F0502020204030204" pitchFamily="34" charset="0"/>
                <a:ea typeface="Calibri" panose="020F0502020204030204" pitchFamily="34" charset="0"/>
                <a:cs typeface="Mangal" panose="02040503050203030202" pitchFamily="18" charset="0"/>
              </a:rPr>
              <a:t> </a:t>
            </a:r>
          </a:p>
        </p:txBody>
      </p:sp>
    </p:spTree>
    <p:extLst>
      <p:ext uri="{BB962C8B-B14F-4D97-AF65-F5344CB8AC3E}">
        <p14:creationId xmlns:p14="http://schemas.microsoft.com/office/powerpoint/2010/main" val="27061822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9F2D-D2B6-4D93-A68E-FE210D3C77C5}"/>
              </a:ext>
            </a:extLst>
          </p:cNvPr>
          <p:cNvSpPr>
            <a:spLocks noGrp="1"/>
          </p:cNvSpPr>
          <p:nvPr>
            <p:ph type="title"/>
          </p:nvPr>
        </p:nvSpPr>
        <p:spPr/>
        <p:txBody>
          <a:bodyPr/>
          <a:lstStyle/>
          <a:p>
            <a:r>
              <a:rPr lang="en-US" dirty="0"/>
              <a:t>If-else-end</a:t>
            </a:r>
            <a:endParaRPr lang="en-IN" dirty="0"/>
          </a:p>
        </p:txBody>
      </p:sp>
      <p:sp>
        <p:nvSpPr>
          <p:cNvPr id="3" name="Content Placeholder 2">
            <a:extLst>
              <a:ext uri="{FF2B5EF4-FFF2-40B4-BE49-F238E27FC236}">
                <a16:creationId xmlns:a16="http://schemas.microsoft.com/office/drawing/2014/main" id="{EEAD1A44-5289-4D04-8F4E-C4109A035C19}"/>
              </a:ext>
            </a:extLst>
          </p:cNvPr>
          <p:cNvSpPr>
            <a:spLocks noGrp="1"/>
          </p:cNvSpPr>
          <p:nvPr>
            <p:ph idx="1"/>
          </p:nvPr>
        </p:nvSpPr>
        <p:spPr/>
        <p:txBody>
          <a:bodyPr>
            <a:normAutofit fontScale="92500" lnSpcReduction="10000"/>
          </a:bodyPr>
          <a:lstStyle/>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Create a script file and type the following code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100</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check the </a:t>
            </a:r>
            <a:r>
              <a:rPr lang="en-IN" sz="1800" dirty="0" err="1">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boolean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condition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&lt;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20</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condition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true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then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print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the following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'a is less than 20\n'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else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condition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false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then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print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the following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'a is not less than 20\n'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end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'value of a is : %d\n'</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When the above code is compiled and executed, it produces the following result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 is not less than 20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is : 100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1626278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D562-D423-4F78-9131-31A3996403D7}"/>
              </a:ext>
            </a:extLst>
          </p:cNvPr>
          <p:cNvSpPr>
            <a:spLocks noGrp="1"/>
          </p:cNvSpPr>
          <p:nvPr>
            <p:ph type="title"/>
          </p:nvPr>
        </p:nvSpPr>
        <p:spPr>
          <a:xfrm>
            <a:off x="905256" y="133467"/>
            <a:ext cx="9914859" cy="1329004"/>
          </a:xfrm>
        </p:spPr>
        <p:txBody>
          <a:bodyPr/>
          <a:lstStyle/>
          <a:p>
            <a:r>
              <a:rPr lang="en-US" dirty="0"/>
              <a:t>If--elseif-elseif-end</a:t>
            </a:r>
            <a:endParaRPr lang="en-IN" dirty="0"/>
          </a:p>
        </p:txBody>
      </p:sp>
      <p:sp>
        <p:nvSpPr>
          <p:cNvPr id="3" name="Content Placeholder 2">
            <a:extLst>
              <a:ext uri="{FF2B5EF4-FFF2-40B4-BE49-F238E27FC236}">
                <a16:creationId xmlns:a16="http://schemas.microsoft.com/office/drawing/2014/main" id="{3B0F14F2-3670-469B-BEDB-2BE9B5C4058B}"/>
              </a:ext>
            </a:extLst>
          </p:cNvPr>
          <p:cNvSpPr>
            <a:spLocks noGrp="1"/>
          </p:cNvSpPr>
          <p:nvPr>
            <p:ph idx="1"/>
          </p:nvPr>
        </p:nvSpPr>
        <p:spPr>
          <a:xfrm>
            <a:off x="905255" y="1186020"/>
            <a:ext cx="9914860" cy="6022848"/>
          </a:xfrm>
        </p:spPr>
        <p:txBody>
          <a:bodyPr>
            <a:normAutofit lnSpcReduction="10000"/>
          </a:bodyPr>
          <a:lstStyle/>
          <a:p>
            <a:pPr marL="30480" marR="30480" algn="just">
              <a:lnSpc>
                <a:spcPct val="107000"/>
              </a:lnSpc>
              <a:spcBef>
                <a:spcPts val="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Create a script file and type the following code in it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100</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check the </a:t>
            </a:r>
            <a:r>
              <a:rPr lang="en-IN" sz="1800" dirty="0" err="1">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boolean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condition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10</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condition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true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then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print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the following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'Value of a is 10\n'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elseif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20</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else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condition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true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'Value of a is 20\n'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elseif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30</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else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condition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true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'Value of a is 30\n'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else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none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of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the conditions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true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None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of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the values are matching\n</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660066"/>
                </a:solidFill>
                <a:effectLst/>
                <a:latin typeface="Courier New" panose="02070309020205020404" pitchFamily="49" charset="0"/>
                <a:ea typeface="Times New Roman" panose="02020603050405020304" pitchFamily="18" charset="0"/>
                <a:cs typeface="Mangal" panose="02040503050203030202" pitchFamily="18" charset="0"/>
              </a:rPr>
              <a:t>Exact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value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of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is</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d\n</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 a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   end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When the above code is compiled and executed, it produces the following result−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None of the values are matching</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Exact value of a is: 100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7139837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A1C5-81C4-4858-91D7-D2DBAA9ACFC4}"/>
              </a:ext>
            </a:extLst>
          </p:cNvPr>
          <p:cNvSpPr>
            <a:spLocks noGrp="1"/>
          </p:cNvSpPr>
          <p:nvPr>
            <p:ph type="title"/>
          </p:nvPr>
        </p:nvSpPr>
        <p:spPr/>
        <p:txBody>
          <a:bodyPr/>
          <a:lstStyle/>
          <a:p>
            <a:r>
              <a:rPr lang="en-US" dirty="0"/>
              <a:t>Nested if</a:t>
            </a:r>
            <a:endParaRPr lang="en-IN" dirty="0"/>
          </a:p>
        </p:txBody>
      </p:sp>
      <p:sp>
        <p:nvSpPr>
          <p:cNvPr id="3" name="Content Placeholder 2">
            <a:extLst>
              <a:ext uri="{FF2B5EF4-FFF2-40B4-BE49-F238E27FC236}">
                <a16:creationId xmlns:a16="http://schemas.microsoft.com/office/drawing/2014/main" id="{1A2F99E4-8EED-4375-9648-89EF5CCEA027}"/>
              </a:ext>
            </a:extLst>
          </p:cNvPr>
          <p:cNvSpPr>
            <a:spLocks noGrp="1"/>
          </p:cNvSpPr>
          <p:nvPr>
            <p:ph idx="1"/>
          </p:nvPr>
        </p:nvSpPr>
        <p:spPr>
          <a:xfrm>
            <a:off x="914400" y="1919673"/>
            <a:ext cx="9914860" cy="4800104"/>
          </a:xfrm>
        </p:spPr>
        <p:txBody>
          <a:bodyPr>
            <a:normAutofit fontScale="85000" lnSpcReduction="20000"/>
          </a:bodyPr>
          <a:lstStyle/>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Create a script file and type the following code in it −</a:t>
            </a:r>
            <a:endParaRPr lang="en-IN" sz="1800" dirty="0">
              <a:latin typeface="Calibri" panose="020F0502020204030204" pitchFamily="34" charset="0"/>
              <a:ea typeface="Times New Roman" panose="02020603050405020304" pitchFamily="18" charset="0"/>
              <a:cs typeface="Mangal" panose="02040503050203030202" pitchFamily="18" charset="0"/>
            </a:endParaRPr>
          </a:p>
          <a:p>
            <a:pPr marL="0" marR="30480" indent="0" algn="just">
              <a:lnSpc>
                <a:spcPct val="107000"/>
              </a:lnSpc>
              <a:spcBef>
                <a:spcPts val="600"/>
              </a:spcBef>
              <a:spcAft>
                <a:spcPts val="720"/>
              </a:spcAft>
              <a:buNone/>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100</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b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200</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check the </a:t>
            </a:r>
            <a:r>
              <a:rPr lang="en-IN" sz="1800" dirty="0" err="1">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boolean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condition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100</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condition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true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then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check the following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b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200</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condition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is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true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then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print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the following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'Value of a is 100 and b is 200\n'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end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end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'Exact value of a is : %d\n'</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'Exact value of b is : %d\n'</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b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When you run the file, it displays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is 100 and b is 200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Exact value of a is : 100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Exact value of b is : 200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1566918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7A7E4-7F3B-47E1-91B2-FC420FC2D990}"/>
              </a:ext>
            </a:extLst>
          </p:cNvPr>
          <p:cNvSpPr>
            <a:spLocks noGrp="1"/>
          </p:cNvSpPr>
          <p:nvPr>
            <p:ph type="title"/>
          </p:nvPr>
        </p:nvSpPr>
        <p:spPr/>
        <p:txBody>
          <a:bodyPr/>
          <a:lstStyle/>
          <a:p>
            <a:r>
              <a:rPr lang="en-US" dirty="0"/>
              <a:t>Switch</a:t>
            </a:r>
            <a:endParaRPr lang="en-IN" dirty="0"/>
          </a:p>
        </p:txBody>
      </p:sp>
      <p:sp>
        <p:nvSpPr>
          <p:cNvPr id="3" name="Content Placeholder 2">
            <a:extLst>
              <a:ext uri="{FF2B5EF4-FFF2-40B4-BE49-F238E27FC236}">
                <a16:creationId xmlns:a16="http://schemas.microsoft.com/office/drawing/2014/main" id="{3B8311B9-B943-4550-BFBF-7DFD4A76AFB6}"/>
              </a:ext>
            </a:extLst>
          </p:cNvPr>
          <p:cNvSpPr>
            <a:spLocks noGrp="1"/>
          </p:cNvSpPr>
          <p:nvPr>
            <p:ph idx="1"/>
          </p:nvPr>
        </p:nvSpPr>
        <p:spPr>
          <a:xfrm>
            <a:off x="914400" y="1919673"/>
            <a:ext cx="9914860" cy="4736308"/>
          </a:xfrm>
        </p:spPr>
        <p:txBody>
          <a:bodyPr>
            <a:normAutofit fontScale="92500" lnSpcReduction="20000"/>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grade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'B'</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switch</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grade</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case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'A'</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'Excellent!\n'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case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'B'</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'Well done\n'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case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'C'</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'Well done\n'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case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'You passed\n'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case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'F'</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'Better try again\n'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otherwise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'Invalid grade\n'</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end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When you run the file, it displays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Well done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IN" sz="1800" dirty="0">
                <a:effectLst/>
                <a:latin typeface="Calibri" panose="020F0502020204030204" pitchFamily="34" charset="0"/>
                <a:ea typeface="Calibri" panose="020F0502020204030204" pitchFamily="34" charset="0"/>
                <a:cs typeface="Mangal" panose="02040503050203030202" pitchFamily="18" charset="0"/>
              </a:rPr>
              <a:t> </a:t>
            </a:r>
          </a:p>
          <a:p>
            <a:endParaRPr lang="en-IN" dirty="0"/>
          </a:p>
        </p:txBody>
      </p:sp>
    </p:spTree>
    <p:extLst>
      <p:ext uri="{BB962C8B-B14F-4D97-AF65-F5344CB8AC3E}">
        <p14:creationId xmlns:p14="http://schemas.microsoft.com/office/powerpoint/2010/main" val="37801410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6779-4291-48E3-A158-94989BBDF371}"/>
              </a:ext>
            </a:extLst>
          </p:cNvPr>
          <p:cNvSpPr>
            <a:spLocks noGrp="1"/>
          </p:cNvSpPr>
          <p:nvPr>
            <p:ph type="title"/>
          </p:nvPr>
        </p:nvSpPr>
        <p:spPr/>
        <p:txBody>
          <a:bodyPr/>
          <a:lstStyle/>
          <a:p>
            <a:r>
              <a:rPr lang="en-US" dirty="0"/>
              <a:t>Nested Switch</a:t>
            </a:r>
            <a:endParaRPr lang="en-IN" dirty="0"/>
          </a:p>
        </p:txBody>
      </p:sp>
      <p:sp>
        <p:nvSpPr>
          <p:cNvPr id="5" name="Content Placeholder 4">
            <a:extLst>
              <a:ext uri="{FF2B5EF4-FFF2-40B4-BE49-F238E27FC236}">
                <a16:creationId xmlns:a16="http://schemas.microsoft.com/office/drawing/2014/main" id="{24B7C872-EAE7-42D0-998B-3A7172E1FDBF}"/>
              </a:ext>
            </a:extLst>
          </p:cNvPr>
          <p:cNvSpPr>
            <a:spLocks noGrp="1"/>
          </p:cNvSpPr>
          <p:nvPr>
            <p:ph idx="1"/>
          </p:nvPr>
        </p:nvSpPr>
        <p:spPr/>
        <p:txBody>
          <a:bodyPr>
            <a:normAutofit fontScale="77500" lnSpcReduction="20000"/>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100</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b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200</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switch</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case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100</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'This is part of outer switch %d\n'</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switch</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b</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case</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'This is part of inner switch %d\n'</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end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end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'Exact value of a is : %d\n'</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'Exact value of b is : %d\n'</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b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When you run the file, it displays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This is part of outer switch 100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This is part of inner switch 100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Exact value of a is : 100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Exact value of b is : 200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IN" sz="1800" dirty="0">
                <a:effectLst/>
                <a:latin typeface="Calibri" panose="020F0502020204030204" pitchFamily="34" charset="0"/>
                <a:ea typeface="Calibri" panose="020F0502020204030204" pitchFamily="34" charset="0"/>
                <a:cs typeface="Mangal" panose="02040503050203030202" pitchFamily="18" charset="0"/>
              </a:rPr>
              <a:t> </a:t>
            </a:r>
          </a:p>
          <a:p>
            <a:endParaRPr lang="en-IN" dirty="0"/>
          </a:p>
        </p:txBody>
      </p:sp>
    </p:spTree>
    <p:extLst>
      <p:ext uri="{BB962C8B-B14F-4D97-AF65-F5344CB8AC3E}">
        <p14:creationId xmlns:p14="http://schemas.microsoft.com/office/powerpoint/2010/main" val="33646121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4D1E-DA0C-478C-93FB-040E29383F26}"/>
              </a:ext>
            </a:extLst>
          </p:cNvPr>
          <p:cNvSpPr>
            <a:spLocks noGrp="1"/>
          </p:cNvSpPr>
          <p:nvPr>
            <p:ph type="title"/>
          </p:nvPr>
        </p:nvSpPr>
        <p:spPr/>
        <p:txBody>
          <a:bodyPr>
            <a:normAutofit/>
          </a:bodyPr>
          <a:lstStyle/>
          <a:p>
            <a:r>
              <a:rPr lang="en-US" dirty="0"/>
              <a:t>Looping Structures</a:t>
            </a:r>
            <a:endParaRPr lang="en-IN" dirty="0"/>
          </a:p>
        </p:txBody>
      </p:sp>
      <p:sp>
        <p:nvSpPr>
          <p:cNvPr id="3" name="Content Placeholder 2">
            <a:extLst>
              <a:ext uri="{FF2B5EF4-FFF2-40B4-BE49-F238E27FC236}">
                <a16:creationId xmlns:a16="http://schemas.microsoft.com/office/drawing/2014/main" id="{AFEA2141-FB2C-4001-8F92-DAC1D4CAE654}"/>
              </a:ext>
            </a:extLst>
          </p:cNvPr>
          <p:cNvSpPr>
            <a:spLocks noGrp="1"/>
          </p:cNvSpPr>
          <p:nvPr>
            <p:ph idx="1"/>
          </p:nvPr>
        </p:nvSpPr>
        <p:spPr/>
        <p:txBody>
          <a:bodyPr>
            <a:normAutofit fontScale="92500" lnSpcReduction="10000"/>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for</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10</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20</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fprintf</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8800"/>
                </a:solidFill>
                <a:effectLst/>
                <a:latin typeface="Courier New" panose="02070309020205020404" pitchFamily="49" charset="0"/>
                <a:ea typeface="Times New Roman" panose="02020603050405020304" pitchFamily="18" charset="0"/>
                <a:cs typeface="Mangal" panose="02040503050203030202" pitchFamily="18" charset="0"/>
              </a:rPr>
              <a:t>'value of a: %d\n'</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end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When you run the file, it displays the following result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10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11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12</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13</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14</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15</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16</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17</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18</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19</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value of a: 20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655077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B3CA-7017-4767-B5B6-ADB407CB6C7B}"/>
              </a:ext>
            </a:extLst>
          </p:cNvPr>
          <p:cNvSpPr>
            <a:spLocks noGrp="1"/>
          </p:cNvSpPr>
          <p:nvPr>
            <p:ph type="title"/>
          </p:nvPr>
        </p:nvSpPr>
        <p:spPr/>
        <p:txBody>
          <a:bodyPr/>
          <a:lstStyle/>
          <a:p>
            <a:r>
              <a:rPr lang="en-US" dirty="0"/>
              <a:t>Interval loop</a:t>
            </a:r>
            <a:endParaRPr lang="en-IN" dirty="0"/>
          </a:p>
        </p:txBody>
      </p:sp>
      <p:sp>
        <p:nvSpPr>
          <p:cNvPr id="3" name="Content Placeholder 2">
            <a:extLst>
              <a:ext uri="{FF2B5EF4-FFF2-40B4-BE49-F238E27FC236}">
                <a16:creationId xmlns:a16="http://schemas.microsoft.com/office/drawing/2014/main" id="{8121E325-E457-4E4B-944B-A43BEFAE7BB7}"/>
              </a:ext>
            </a:extLst>
          </p:cNvPr>
          <p:cNvSpPr>
            <a:spLocks noGrp="1"/>
          </p:cNvSpPr>
          <p:nvPr>
            <p:ph idx="1"/>
          </p:nvPr>
        </p:nvSpPr>
        <p:spPr/>
        <p:txBody>
          <a:bodyPr>
            <a:normAutofit fontScale="92500" lnSpcReduction="10000"/>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for</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1.0</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0.1</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disp</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end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When you run the file, it displays the following result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0.90000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0.80000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0.70000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0.60000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0.50000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0.40000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0.30000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0.20000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0.10000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550084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7C652A-09A1-4C78-B956-8C629EE30F77}"/>
              </a:ext>
            </a:extLst>
          </p:cNvPr>
          <p:cNvSpPr>
            <a:spLocks noGrp="1"/>
          </p:cNvSpPr>
          <p:nvPr>
            <p:ph type="title"/>
          </p:nvPr>
        </p:nvSpPr>
        <p:spPr>
          <a:xfrm>
            <a:off x="994876" y="2499854"/>
            <a:ext cx="10202248" cy="1325890"/>
          </a:xfrm>
        </p:spPr>
        <p:txBody>
          <a:bodyPr/>
          <a:lstStyle/>
          <a:p>
            <a:pPr algn="ctr"/>
            <a:r>
              <a:rPr lang="en-US" dirty="0"/>
              <a:t>Session-I</a:t>
            </a:r>
            <a:endParaRPr lang="en-IN" dirty="0"/>
          </a:p>
        </p:txBody>
      </p:sp>
    </p:spTree>
    <p:extLst>
      <p:ext uri="{BB962C8B-B14F-4D97-AF65-F5344CB8AC3E}">
        <p14:creationId xmlns:p14="http://schemas.microsoft.com/office/powerpoint/2010/main" val="15293223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78EB-2A0F-4E8A-B738-1902797E8AE2}"/>
              </a:ext>
            </a:extLst>
          </p:cNvPr>
          <p:cNvSpPr>
            <a:spLocks noGrp="1"/>
          </p:cNvSpPr>
          <p:nvPr>
            <p:ph type="title"/>
          </p:nvPr>
        </p:nvSpPr>
        <p:spPr/>
        <p:txBody>
          <a:bodyPr/>
          <a:lstStyle/>
          <a:p>
            <a:r>
              <a:rPr lang="en-US" dirty="0"/>
              <a:t>Custom Loop</a:t>
            </a:r>
            <a:endParaRPr lang="en-IN" dirty="0"/>
          </a:p>
        </p:txBody>
      </p:sp>
      <p:sp>
        <p:nvSpPr>
          <p:cNvPr id="3" name="Content Placeholder 2">
            <a:extLst>
              <a:ext uri="{FF2B5EF4-FFF2-40B4-BE49-F238E27FC236}">
                <a16:creationId xmlns:a16="http://schemas.microsoft.com/office/drawing/2014/main" id="{D30AF7C6-21E1-4830-A858-4AF2F8EBCF86}"/>
              </a:ext>
            </a:extLst>
          </p:cNvPr>
          <p:cNvSpPr>
            <a:spLocks noGrp="1"/>
          </p:cNvSpPr>
          <p:nvPr>
            <p:ph idx="1"/>
          </p:nvPr>
        </p:nvSpPr>
        <p:spPr/>
        <p:txBody>
          <a:bodyPr>
            <a:normAutofit lnSpcReduction="10000"/>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for</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24</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18</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17</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23</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28</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disp</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88"/>
                </a:solidFill>
                <a:effectLst/>
                <a:latin typeface="Courier New" panose="02070309020205020404" pitchFamily="49" charset="0"/>
                <a:ea typeface="Times New Roman" panose="02020603050405020304" pitchFamily="18" charset="0"/>
                <a:cs typeface="Mangal" panose="02040503050203030202" pitchFamily="18" charset="0"/>
              </a:rPr>
              <a:t>end</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When you run the file, it displays the following result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24</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18</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17</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23</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28</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IN" sz="1800" dirty="0">
                <a:effectLst/>
                <a:latin typeface="Calibri" panose="020F0502020204030204" pitchFamily="34" charset="0"/>
                <a:ea typeface="Calibri" panose="020F0502020204030204" pitchFamily="34" charset="0"/>
                <a:cs typeface="Mangal" panose="02040503050203030202" pitchFamily="18" charset="0"/>
              </a:rPr>
              <a:t> </a:t>
            </a:r>
          </a:p>
          <a:p>
            <a:endParaRPr lang="en-IN" dirty="0"/>
          </a:p>
        </p:txBody>
      </p:sp>
    </p:spTree>
    <p:extLst>
      <p:ext uri="{BB962C8B-B14F-4D97-AF65-F5344CB8AC3E}">
        <p14:creationId xmlns:p14="http://schemas.microsoft.com/office/powerpoint/2010/main" val="12841710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6AF3-B3B0-43E6-802E-1AC1731CC7D5}"/>
              </a:ext>
            </a:extLst>
          </p:cNvPr>
          <p:cNvSpPr>
            <a:spLocks noGrp="1"/>
          </p:cNvSpPr>
          <p:nvPr>
            <p:ph type="title"/>
          </p:nvPr>
        </p:nvSpPr>
        <p:spPr/>
        <p:txBody>
          <a:bodyPr>
            <a:normAutofit/>
          </a:bodyPr>
          <a:lstStyle/>
          <a:p>
            <a:r>
              <a:rPr lang="en-US" dirty="0"/>
              <a:t>Array</a:t>
            </a:r>
            <a:endParaRPr lang="en-IN" dirty="0"/>
          </a:p>
        </p:txBody>
      </p:sp>
      <p:sp>
        <p:nvSpPr>
          <p:cNvPr id="3" name="Content Placeholder 2">
            <a:extLst>
              <a:ext uri="{FF2B5EF4-FFF2-40B4-BE49-F238E27FC236}">
                <a16:creationId xmlns:a16="http://schemas.microsoft.com/office/drawing/2014/main" id="{0E4E1E90-0D3D-47F8-890F-2FF298664EC7}"/>
              </a:ext>
            </a:extLst>
          </p:cNvPr>
          <p:cNvSpPr>
            <a:spLocks noGrp="1"/>
          </p:cNvSpPr>
          <p:nvPr>
            <p:ph idx="1"/>
          </p:nvPr>
        </p:nvSpPr>
        <p:spPr/>
        <p:txBody>
          <a:bodyPr/>
          <a:lstStyle/>
          <a:p>
            <a:pPr>
              <a:lnSpc>
                <a:spcPct val="150000"/>
              </a:lnSpc>
            </a:pPr>
            <a:r>
              <a:rPr lang="en-US" dirty="0">
                <a:effectLst>
                  <a:outerShdw blurRad="38100" dist="38100" dir="2700000" algn="tl">
                    <a:srgbClr val="000000">
                      <a:alpha val="43137"/>
                    </a:srgbClr>
                  </a:outerShdw>
                </a:effectLst>
              </a:rPr>
              <a:t>All variables of all data types in MATLAB are multidimensional arrays. A vector is a one-dimensional array and a matrix is a two-dimensional array.</a:t>
            </a:r>
          </a:p>
          <a:p>
            <a:pPr>
              <a:lnSpc>
                <a:spcPct val="150000"/>
              </a:lnSpc>
            </a:pPr>
            <a:r>
              <a:rPr lang="en-US" dirty="0">
                <a:effectLst>
                  <a:outerShdw blurRad="38100" dist="38100" dir="2700000" algn="tl">
                    <a:srgbClr val="000000">
                      <a:alpha val="43137"/>
                    </a:srgbClr>
                  </a:outerShdw>
                </a:effectLst>
              </a:rPr>
              <a:t>We have already discussed vectors and matrices. In this chapter, we will discuss multidimensional arrays. However, before that, let us discuss some special types of arrays.</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62263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1464-F771-4C58-B6B6-81EB7074ECF1}"/>
              </a:ext>
            </a:extLst>
          </p:cNvPr>
          <p:cNvSpPr>
            <a:spLocks noGrp="1"/>
          </p:cNvSpPr>
          <p:nvPr>
            <p:ph type="title"/>
          </p:nvPr>
        </p:nvSpPr>
        <p:spPr/>
        <p:txBody>
          <a:bodyPr/>
          <a:lstStyle/>
          <a:p>
            <a:r>
              <a:rPr lang="en-IN" dirty="0"/>
              <a:t>Special Arrays in MATLAB</a:t>
            </a:r>
          </a:p>
        </p:txBody>
      </p:sp>
      <p:sp>
        <p:nvSpPr>
          <p:cNvPr id="3" name="Content Placeholder 2">
            <a:extLst>
              <a:ext uri="{FF2B5EF4-FFF2-40B4-BE49-F238E27FC236}">
                <a16:creationId xmlns:a16="http://schemas.microsoft.com/office/drawing/2014/main" id="{A80BFE57-85A0-4ED1-99F5-986B2C9EEA3F}"/>
              </a:ext>
            </a:extLst>
          </p:cNvPr>
          <p:cNvSpPr>
            <a:spLocks noGrp="1"/>
          </p:cNvSpPr>
          <p:nvPr>
            <p:ph idx="1"/>
          </p:nvPr>
        </p:nvSpPr>
        <p:spPr/>
        <p:txBody>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zeros</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5</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MATLAB will execute the above statement and return the following result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ans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0     0     0     0     0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0     0     0     0     0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0     0     0     0     0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0     0     0     0     0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0     0     0     0     0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5766876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B03B-99E2-4ECB-86FF-560AFEBDFB0D}"/>
              </a:ext>
            </a:extLst>
          </p:cNvPr>
          <p:cNvSpPr>
            <a:spLocks noGrp="1"/>
          </p:cNvSpPr>
          <p:nvPr>
            <p:ph type="title"/>
          </p:nvPr>
        </p:nvSpPr>
        <p:spPr/>
        <p:txBody>
          <a:bodyPr/>
          <a:lstStyle/>
          <a:p>
            <a:r>
              <a:rPr lang="en-US" dirty="0"/>
              <a:t>Continue.</a:t>
            </a:r>
            <a:endParaRPr lang="en-IN" dirty="0"/>
          </a:p>
        </p:txBody>
      </p:sp>
      <p:sp>
        <p:nvSpPr>
          <p:cNvPr id="3" name="Content Placeholder 2">
            <a:extLst>
              <a:ext uri="{FF2B5EF4-FFF2-40B4-BE49-F238E27FC236}">
                <a16:creationId xmlns:a16="http://schemas.microsoft.com/office/drawing/2014/main" id="{580794EF-7937-4C6B-A825-D28BF1525FB3}"/>
              </a:ext>
            </a:extLst>
          </p:cNvPr>
          <p:cNvSpPr>
            <a:spLocks noGrp="1"/>
          </p:cNvSpPr>
          <p:nvPr>
            <p:ph idx="1"/>
          </p:nvPr>
        </p:nvSpPr>
        <p:spPr/>
        <p:txBody>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ones</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4</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3</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MATLAB will execute the above statement and return the following result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ans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1     1     1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1     1     1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1     1     1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1     1     1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IN" sz="1800" dirty="0">
                <a:effectLst/>
                <a:latin typeface="Calibri" panose="020F0502020204030204" pitchFamily="34" charset="0"/>
                <a:ea typeface="Calibri" panose="020F0502020204030204" pitchFamily="34" charset="0"/>
                <a:cs typeface="Mangal" panose="02040503050203030202" pitchFamily="18" charset="0"/>
              </a:rPr>
              <a:t> </a:t>
            </a:r>
          </a:p>
          <a:p>
            <a:endParaRPr lang="en-IN" dirty="0"/>
          </a:p>
        </p:txBody>
      </p:sp>
    </p:spTree>
    <p:extLst>
      <p:ext uri="{BB962C8B-B14F-4D97-AF65-F5344CB8AC3E}">
        <p14:creationId xmlns:p14="http://schemas.microsoft.com/office/powerpoint/2010/main" val="39170332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29F69-DF62-4F8D-B452-FDD18704A37B}"/>
              </a:ext>
            </a:extLst>
          </p:cNvPr>
          <p:cNvSpPr>
            <a:spLocks noGrp="1"/>
          </p:cNvSpPr>
          <p:nvPr>
            <p:ph type="title"/>
          </p:nvPr>
        </p:nvSpPr>
        <p:spPr/>
        <p:txBody>
          <a:bodyPr/>
          <a:lstStyle/>
          <a:p>
            <a:r>
              <a:rPr lang="en-US" dirty="0"/>
              <a:t>Continue.</a:t>
            </a:r>
            <a:endParaRPr lang="en-IN" dirty="0"/>
          </a:p>
        </p:txBody>
      </p:sp>
      <p:sp>
        <p:nvSpPr>
          <p:cNvPr id="3" name="Content Placeholder 2">
            <a:extLst>
              <a:ext uri="{FF2B5EF4-FFF2-40B4-BE49-F238E27FC236}">
                <a16:creationId xmlns:a16="http://schemas.microsoft.com/office/drawing/2014/main" id="{B8BC536B-0E73-4C31-BEB3-06B591158FC2}"/>
              </a:ext>
            </a:extLst>
          </p:cNvPr>
          <p:cNvSpPr>
            <a:spLocks noGrp="1"/>
          </p:cNvSpPr>
          <p:nvPr>
            <p:ph idx="1"/>
          </p:nvPr>
        </p:nvSpPr>
        <p:spPr/>
        <p:txBody>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eye</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4</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MATLAB will execute the above statement and return the following result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ans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1     0     0     0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0     1     0     0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0     0     1     0</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0     0     0     1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2210638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16D0-423F-439C-836E-96F80217CB38}"/>
              </a:ext>
            </a:extLst>
          </p:cNvPr>
          <p:cNvSpPr>
            <a:spLocks noGrp="1"/>
          </p:cNvSpPr>
          <p:nvPr>
            <p:ph type="title"/>
          </p:nvPr>
        </p:nvSpPr>
        <p:spPr/>
        <p:txBody>
          <a:bodyPr/>
          <a:lstStyle/>
          <a:p>
            <a:r>
              <a:rPr lang="en-US" dirty="0"/>
              <a:t>Continue</a:t>
            </a:r>
            <a:endParaRPr lang="en-IN" dirty="0"/>
          </a:p>
        </p:txBody>
      </p:sp>
      <p:sp>
        <p:nvSpPr>
          <p:cNvPr id="3" name="Content Placeholder 2">
            <a:extLst>
              <a:ext uri="{FF2B5EF4-FFF2-40B4-BE49-F238E27FC236}">
                <a16:creationId xmlns:a16="http://schemas.microsoft.com/office/drawing/2014/main" id="{3683B3C5-20BA-4804-BFBD-81E3CC1F6997}"/>
              </a:ext>
            </a:extLst>
          </p:cNvPr>
          <p:cNvSpPr>
            <a:spLocks noGrp="1"/>
          </p:cNvSpPr>
          <p:nvPr>
            <p:ph idx="1"/>
          </p:nvPr>
        </p:nvSpPr>
        <p:spPr/>
        <p:txBody>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rand</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3</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5</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MATLAB will execute the above statement and return the following result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ans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0.8147    0.9134    0.2785    0.9649    0.9572</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0.9058    0.6324    0.5469    0.1576    0.4854</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0.1270    0.0975    0.9575    0.9706    0.8003</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IN" sz="1800" dirty="0">
                <a:effectLst/>
                <a:latin typeface="Calibri" panose="020F0502020204030204" pitchFamily="34" charset="0"/>
                <a:ea typeface="Calibri" panose="020F0502020204030204" pitchFamily="34" charset="0"/>
                <a:cs typeface="Mangal" panose="02040503050203030202" pitchFamily="18" charset="0"/>
              </a:rPr>
              <a:t> </a:t>
            </a:r>
          </a:p>
          <a:p>
            <a:endParaRPr lang="en-IN" dirty="0"/>
          </a:p>
        </p:txBody>
      </p:sp>
    </p:spTree>
    <p:extLst>
      <p:ext uri="{BB962C8B-B14F-4D97-AF65-F5344CB8AC3E}">
        <p14:creationId xmlns:p14="http://schemas.microsoft.com/office/powerpoint/2010/main" val="4410070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C9FA-829A-4C55-94CF-E42209064BA5}"/>
              </a:ext>
            </a:extLst>
          </p:cNvPr>
          <p:cNvSpPr>
            <a:spLocks noGrp="1"/>
          </p:cNvSpPr>
          <p:nvPr>
            <p:ph type="title"/>
          </p:nvPr>
        </p:nvSpPr>
        <p:spPr/>
        <p:txBody>
          <a:bodyPr/>
          <a:lstStyle/>
          <a:p>
            <a:r>
              <a:rPr lang="en-IN" dirty="0"/>
              <a:t>A Magic Square</a:t>
            </a:r>
          </a:p>
        </p:txBody>
      </p:sp>
      <p:sp>
        <p:nvSpPr>
          <p:cNvPr id="3" name="Content Placeholder 2">
            <a:extLst>
              <a:ext uri="{FF2B5EF4-FFF2-40B4-BE49-F238E27FC236}">
                <a16:creationId xmlns:a16="http://schemas.microsoft.com/office/drawing/2014/main" id="{0A95BBCA-3A83-4B6A-8075-B4D1D90BF955}"/>
              </a:ext>
            </a:extLst>
          </p:cNvPr>
          <p:cNvSpPr>
            <a:spLocks noGrp="1"/>
          </p:cNvSpPr>
          <p:nvPr>
            <p:ph idx="1"/>
          </p:nvPr>
        </p:nvSpPr>
        <p:spPr/>
        <p:txBody>
          <a:bodyPr/>
          <a:lstStyle/>
          <a:p>
            <a:r>
              <a:rPr lang="en-US" dirty="0"/>
              <a:t>A magic square is a square that produces the same sum, when its elements are added row-wise, column-wise or diagonally.</a:t>
            </a: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magic</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4</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MATLAB will execute the above statement and return the following result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ans</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16     2     3    13</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5    11    10     8</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9     7     6    12</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4    14    15     1</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IN" sz="1800" dirty="0">
                <a:effectLst/>
                <a:latin typeface="Calibri" panose="020F0502020204030204" pitchFamily="34" charset="0"/>
                <a:ea typeface="Calibri" panose="020F0502020204030204" pitchFamily="34" charset="0"/>
                <a:cs typeface="Mangal" panose="02040503050203030202" pitchFamily="18" charset="0"/>
              </a:rPr>
              <a:t> </a:t>
            </a:r>
          </a:p>
          <a:p>
            <a:endParaRPr lang="en-IN" dirty="0"/>
          </a:p>
        </p:txBody>
      </p:sp>
    </p:spTree>
    <p:extLst>
      <p:ext uri="{BB962C8B-B14F-4D97-AF65-F5344CB8AC3E}">
        <p14:creationId xmlns:p14="http://schemas.microsoft.com/office/powerpoint/2010/main" val="25919317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9A25F-B87F-47F8-8AE5-66E3CEE39F57}"/>
              </a:ext>
            </a:extLst>
          </p:cNvPr>
          <p:cNvSpPr>
            <a:spLocks noGrp="1"/>
          </p:cNvSpPr>
          <p:nvPr>
            <p:ph type="title"/>
          </p:nvPr>
        </p:nvSpPr>
        <p:spPr/>
        <p:txBody>
          <a:bodyPr/>
          <a:lstStyle/>
          <a:p>
            <a:r>
              <a:rPr lang="en-IN" dirty="0"/>
              <a:t>Multidimensional Arrays</a:t>
            </a:r>
          </a:p>
        </p:txBody>
      </p:sp>
      <p:sp>
        <p:nvSpPr>
          <p:cNvPr id="3" name="Content Placeholder 2">
            <a:extLst>
              <a:ext uri="{FF2B5EF4-FFF2-40B4-BE49-F238E27FC236}">
                <a16:creationId xmlns:a16="http://schemas.microsoft.com/office/drawing/2014/main" id="{C4454B45-79D1-4142-AA8A-8FFFF7E25652}"/>
              </a:ext>
            </a:extLst>
          </p:cNvPr>
          <p:cNvSpPr>
            <a:spLocks noGrp="1"/>
          </p:cNvSpPr>
          <p:nvPr>
            <p:ph idx="1"/>
          </p:nvPr>
        </p:nvSpPr>
        <p:spPr/>
        <p:txBody>
          <a:bodyPr/>
          <a:lstStyle/>
          <a:p>
            <a:r>
              <a:rPr lang="en-US" dirty="0"/>
              <a:t>An array having more than two dimensions is called a multidimensional array in MATLAB. Multidimensional arrays in MATLAB are an extension of the normal two-dimensional matrix.</a:t>
            </a: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7</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9</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5</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6</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1</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9</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4</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3</a:t>
            </a: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a:t>
            </a:r>
            <a:r>
              <a:rPr lang="en-IN" sz="1800" dirty="0">
                <a:solidFill>
                  <a:srgbClr val="006666"/>
                </a:solidFill>
                <a:effectLst/>
                <a:latin typeface="Courier New" panose="02070309020205020404" pitchFamily="49" charset="0"/>
                <a:ea typeface="Times New Roman" panose="02020603050405020304" pitchFamily="18" charset="0"/>
                <a:cs typeface="Mangal" panose="02040503050203030202" pitchFamily="18" charset="0"/>
              </a:rPr>
              <a:t>2</a:t>
            </a:r>
            <a:r>
              <a:rPr lang="en-IN" sz="1800" dirty="0">
                <a:solidFill>
                  <a:srgbClr val="666600"/>
                </a:solidFill>
                <a:effectLst/>
                <a:latin typeface="Courier New" panose="02070309020205020404" pitchFamily="49" charset="0"/>
                <a:ea typeface="Times New Roman" panose="02020603050405020304" pitchFamily="18"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30480" marR="30480" algn="just">
              <a:lnSpc>
                <a:spcPct val="107000"/>
              </a:lnSpc>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cs typeface="Mangal" panose="02040503050203030202" pitchFamily="18" charset="0"/>
              </a:rPr>
              <a:t>MATLAB will execute the above statement and return the following result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a =</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7     9     5</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6     1     9</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8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4     3     2</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IN" sz="1800" dirty="0">
                <a:effectLst/>
                <a:latin typeface="Calibri" panose="020F0502020204030204" pitchFamily="34" charset="0"/>
                <a:ea typeface="Calibri" panose="020F0502020204030204" pitchFamily="34" charset="0"/>
                <a:cs typeface="Mangal" panose="02040503050203030202" pitchFamily="18" charset="0"/>
              </a:rPr>
              <a:t> </a:t>
            </a:r>
          </a:p>
          <a:p>
            <a:endParaRPr lang="en-IN" dirty="0"/>
          </a:p>
        </p:txBody>
      </p:sp>
    </p:spTree>
    <p:extLst>
      <p:ext uri="{BB962C8B-B14F-4D97-AF65-F5344CB8AC3E}">
        <p14:creationId xmlns:p14="http://schemas.microsoft.com/office/powerpoint/2010/main" val="11531451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1B9A-1176-40CF-A66C-84450C5F26F4}"/>
              </a:ext>
            </a:extLst>
          </p:cNvPr>
          <p:cNvSpPr>
            <a:spLocks noGrp="1"/>
          </p:cNvSpPr>
          <p:nvPr>
            <p:ph type="title"/>
          </p:nvPr>
        </p:nvSpPr>
        <p:spPr/>
        <p:txBody>
          <a:bodyPr>
            <a:normAutofit/>
          </a:bodyPr>
          <a:lstStyle/>
          <a:p>
            <a:r>
              <a:rPr lang="en-IN" dirty="0"/>
              <a:t>Inbuilt </a:t>
            </a:r>
            <a:r>
              <a:rPr lang="en-IN" dirty="0" err="1"/>
              <a:t>Comand</a:t>
            </a:r>
            <a:endParaRPr lang="en-IN" dirty="0"/>
          </a:p>
        </p:txBody>
      </p:sp>
      <p:graphicFrame>
        <p:nvGraphicFramePr>
          <p:cNvPr id="4" name="Content Placeholder 3">
            <a:extLst>
              <a:ext uri="{FF2B5EF4-FFF2-40B4-BE49-F238E27FC236}">
                <a16:creationId xmlns:a16="http://schemas.microsoft.com/office/drawing/2014/main" id="{000EB7FF-F74D-468A-AF1A-EE5D5A8C2236}"/>
              </a:ext>
            </a:extLst>
          </p:cNvPr>
          <p:cNvGraphicFramePr>
            <a:graphicFrameLocks noGrp="1"/>
          </p:cNvGraphicFramePr>
          <p:nvPr>
            <p:ph idx="1"/>
            <p:extLst>
              <p:ext uri="{D42A27DB-BD31-4B8C-83A1-F6EECF244321}">
                <p14:modId xmlns:p14="http://schemas.microsoft.com/office/powerpoint/2010/main" val="3398982775"/>
              </p:ext>
            </p:extLst>
          </p:nvPr>
        </p:nvGraphicFramePr>
        <p:xfrm>
          <a:off x="957674" y="1813875"/>
          <a:ext cx="9810022" cy="4233264"/>
        </p:xfrm>
        <a:graphic>
          <a:graphicData uri="http://schemas.openxmlformats.org/drawingml/2006/table">
            <a:tbl>
              <a:tblPr/>
              <a:tblGrid>
                <a:gridCol w="3624959">
                  <a:extLst>
                    <a:ext uri="{9D8B030D-6E8A-4147-A177-3AD203B41FA5}">
                      <a16:colId xmlns:a16="http://schemas.microsoft.com/office/drawing/2014/main" val="1467958475"/>
                    </a:ext>
                  </a:extLst>
                </a:gridCol>
                <a:gridCol w="6185063">
                  <a:extLst>
                    <a:ext uri="{9D8B030D-6E8A-4147-A177-3AD203B41FA5}">
                      <a16:colId xmlns:a16="http://schemas.microsoft.com/office/drawing/2014/main" val="3139823765"/>
                    </a:ext>
                  </a:extLst>
                </a:gridCol>
              </a:tblGrid>
              <a:tr h="107074">
                <a:tc>
                  <a:txBody>
                    <a:bodyPr/>
                    <a:lstStyle/>
                    <a:p>
                      <a:pPr algn="ctr" fontAlgn="t"/>
                      <a:r>
                        <a:rPr lang="en-IN" sz="1800" dirty="0">
                          <a:effectLst/>
                        </a:rPr>
                        <a:t>Function</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fontAlgn="t"/>
                      <a:r>
                        <a:rPr lang="en-IN" sz="1800" dirty="0">
                          <a:effectLst/>
                        </a:rPr>
                        <a:t>Purpose</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90450933"/>
                  </a:ext>
                </a:extLst>
              </a:tr>
              <a:tr h="181201">
                <a:tc>
                  <a:txBody>
                    <a:bodyPr/>
                    <a:lstStyle/>
                    <a:p>
                      <a:pPr algn="ctr" fontAlgn="t"/>
                      <a:r>
                        <a:rPr lang="en-IN" sz="1800" dirty="0">
                          <a:effectLst/>
                        </a:rPr>
                        <a:t>length</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effectLst/>
                        </a:rPr>
                        <a:t>Length of vector or largest array dimension</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9529103"/>
                  </a:ext>
                </a:extLst>
              </a:tr>
              <a:tr h="181201">
                <a:tc>
                  <a:txBody>
                    <a:bodyPr/>
                    <a:lstStyle/>
                    <a:p>
                      <a:pPr algn="ctr" fontAlgn="t"/>
                      <a:r>
                        <a:rPr lang="en-IN" sz="1800">
                          <a:effectLst/>
                        </a:rPr>
                        <a:t>ndims</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a:effectLst/>
                        </a:rPr>
                        <a:t>Number of array dimensions</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1262835"/>
                  </a:ext>
                </a:extLst>
              </a:tr>
              <a:tr h="107074">
                <a:tc>
                  <a:txBody>
                    <a:bodyPr/>
                    <a:lstStyle/>
                    <a:p>
                      <a:pPr algn="ctr" fontAlgn="t"/>
                      <a:r>
                        <a:rPr lang="en-IN" sz="1800" dirty="0">
                          <a:effectLst/>
                        </a:rPr>
                        <a:t>size</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rPr>
                        <a:t>Array dimensions</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9328836"/>
                  </a:ext>
                </a:extLst>
              </a:tr>
              <a:tr h="181201">
                <a:tc>
                  <a:txBody>
                    <a:bodyPr/>
                    <a:lstStyle/>
                    <a:p>
                      <a:pPr algn="ctr" fontAlgn="t"/>
                      <a:r>
                        <a:rPr lang="en-IN" sz="1800" dirty="0" err="1">
                          <a:effectLst/>
                        </a:rPr>
                        <a:t>diag</a:t>
                      </a:r>
                      <a:endParaRPr lang="en-IN" sz="1800" dirty="0">
                        <a:effectLst/>
                      </a:endParaRP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effectLst/>
                        </a:rPr>
                        <a:t>Diagonal matrices and diagonals of matrix</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6038705"/>
                  </a:ext>
                </a:extLst>
              </a:tr>
              <a:tr h="181201">
                <a:tc>
                  <a:txBody>
                    <a:bodyPr/>
                    <a:lstStyle/>
                    <a:p>
                      <a:pPr algn="ctr" fontAlgn="t"/>
                      <a:r>
                        <a:rPr lang="en-IN" sz="1800">
                          <a:effectLst/>
                        </a:rPr>
                        <a:t>flipdim</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effectLst/>
                        </a:rPr>
                        <a:t>Flips array along specified dimension</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1537897"/>
                  </a:ext>
                </a:extLst>
              </a:tr>
              <a:tr h="181201">
                <a:tc>
                  <a:txBody>
                    <a:bodyPr/>
                    <a:lstStyle/>
                    <a:p>
                      <a:pPr algn="ctr" fontAlgn="t"/>
                      <a:r>
                        <a:rPr lang="en-IN" sz="1800">
                          <a:effectLst/>
                        </a:rPr>
                        <a:t>fliplr</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effectLst/>
                        </a:rPr>
                        <a:t>Flips matrix from left to right</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2484433"/>
                  </a:ext>
                </a:extLst>
              </a:tr>
              <a:tr h="107074">
                <a:tc>
                  <a:txBody>
                    <a:bodyPr/>
                    <a:lstStyle/>
                    <a:p>
                      <a:pPr algn="ctr" fontAlgn="t"/>
                      <a:r>
                        <a:rPr lang="en-IN" sz="1800">
                          <a:effectLst/>
                        </a:rPr>
                        <a:t>flipud</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effectLst/>
                        </a:rPr>
                        <a:t>Flips matrix up to down</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0390209"/>
                  </a:ext>
                </a:extLst>
              </a:tr>
              <a:tr h="107074">
                <a:tc>
                  <a:txBody>
                    <a:bodyPr/>
                    <a:lstStyle/>
                    <a:p>
                      <a:pPr algn="ctr" fontAlgn="t"/>
                      <a:r>
                        <a:rPr lang="en-IN" sz="1800" dirty="0" err="1">
                          <a:effectLst/>
                        </a:rPr>
                        <a:t>repmat</a:t>
                      </a:r>
                      <a:endParaRPr lang="en-IN" sz="1800" dirty="0">
                        <a:effectLst/>
                      </a:endParaRP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rPr>
                        <a:t>Replicates and tile array</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7652345"/>
                  </a:ext>
                </a:extLst>
              </a:tr>
              <a:tr h="107074">
                <a:tc>
                  <a:txBody>
                    <a:bodyPr/>
                    <a:lstStyle/>
                    <a:p>
                      <a:pPr algn="ctr" fontAlgn="t"/>
                      <a:r>
                        <a:rPr lang="en-IN" sz="1800">
                          <a:effectLst/>
                        </a:rPr>
                        <a:t>reshape</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rPr>
                        <a:t>Reshapes array</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0398881"/>
                  </a:ext>
                </a:extLst>
              </a:tr>
              <a:tr h="107074">
                <a:tc>
                  <a:txBody>
                    <a:bodyPr/>
                    <a:lstStyle/>
                    <a:p>
                      <a:pPr algn="ctr" fontAlgn="t"/>
                      <a:r>
                        <a:rPr lang="en-IN" sz="1800">
                          <a:effectLst/>
                        </a:rPr>
                        <a:t>rot90</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IN" sz="1800" dirty="0">
                          <a:effectLst/>
                        </a:rPr>
                        <a:t>Rotates matrix 90 degrees</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6436349"/>
                  </a:ext>
                </a:extLst>
              </a:tr>
              <a:tr h="255330">
                <a:tc>
                  <a:txBody>
                    <a:bodyPr/>
                    <a:lstStyle/>
                    <a:p>
                      <a:pPr algn="ctr" fontAlgn="t"/>
                      <a:r>
                        <a:rPr lang="en-IN" sz="1800" dirty="0">
                          <a:effectLst/>
                        </a:rPr>
                        <a:t>sort</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effectLst/>
                        </a:rPr>
                        <a:t>Sorts array elements in ascending or descending order</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342592"/>
                  </a:ext>
                </a:extLst>
              </a:tr>
              <a:tr h="181201">
                <a:tc>
                  <a:txBody>
                    <a:bodyPr/>
                    <a:lstStyle/>
                    <a:p>
                      <a:pPr algn="ctr" fontAlgn="t"/>
                      <a:r>
                        <a:rPr lang="en-IN" sz="1800">
                          <a:effectLst/>
                        </a:rPr>
                        <a:t>sortrows</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effectLst/>
                        </a:rPr>
                        <a:t>Sorts rows in ascending order</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529165"/>
                  </a:ext>
                </a:extLst>
              </a:tr>
              <a:tr h="107074">
                <a:tc>
                  <a:txBody>
                    <a:bodyPr/>
                    <a:lstStyle/>
                    <a:p>
                      <a:pPr algn="ctr" fontAlgn="t"/>
                      <a:r>
                        <a:rPr lang="en-IN" sz="1800" dirty="0">
                          <a:effectLst/>
                        </a:rPr>
                        <a:t>transpose</a:t>
                      </a:r>
                    </a:p>
                  </a:txBody>
                  <a:tcPr marL="14028" marR="14028" marT="14028" marB="14028">
                    <a:lnL w="7620" cap="flat" cmpd="sng" algn="ctr">
                      <a:solidFill>
                        <a:srgbClr val="DDDDDD"/>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IN" sz="1800" dirty="0">
                          <a:effectLst/>
                        </a:rPr>
                        <a:t>Transpose</a:t>
                      </a:r>
                    </a:p>
                  </a:txBody>
                  <a:tcPr marL="14028" marR="14028" marT="14028" marB="14028">
                    <a:lnL w="12700" cap="flat" cmpd="sng" algn="ctr">
                      <a:solidFill>
                        <a:schemeClr val="tx1"/>
                      </a:solidFill>
                      <a:prstDash val="solid"/>
                      <a:round/>
                      <a:headEnd type="none" w="med" len="med"/>
                      <a:tailEnd type="none" w="med" len="med"/>
                    </a:lnL>
                    <a:lnR w="7620" cap="flat" cmpd="sng" algn="ctr">
                      <a:solidFill>
                        <a:srgbClr val="DDDDDD"/>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1105370"/>
                  </a:ext>
                </a:extLst>
              </a:tr>
            </a:tbl>
          </a:graphicData>
        </a:graphic>
      </p:graphicFrame>
    </p:spTree>
    <p:extLst>
      <p:ext uri="{BB962C8B-B14F-4D97-AF65-F5344CB8AC3E}">
        <p14:creationId xmlns:p14="http://schemas.microsoft.com/office/powerpoint/2010/main" val="39767325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54B6-406A-4004-ABE9-5276FBFD22CE}"/>
              </a:ext>
            </a:extLst>
          </p:cNvPr>
          <p:cNvSpPr>
            <a:spLocks noGrp="1"/>
          </p:cNvSpPr>
          <p:nvPr>
            <p:ph type="title"/>
          </p:nvPr>
        </p:nvSpPr>
        <p:spPr/>
        <p:txBody>
          <a:bodyPr/>
          <a:lstStyle/>
          <a:p>
            <a:r>
              <a:rPr lang="en-IN" dirty="0"/>
              <a:t>Function Making</a:t>
            </a:r>
          </a:p>
        </p:txBody>
      </p:sp>
      <p:sp>
        <p:nvSpPr>
          <p:cNvPr id="3" name="Content Placeholder 2">
            <a:extLst>
              <a:ext uri="{FF2B5EF4-FFF2-40B4-BE49-F238E27FC236}">
                <a16:creationId xmlns:a16="http://schemas.microsoft.com/office/drawing/2014/main" id="{2748F374-5B8A-4BD1-BFB0-67B0D5D3562C}"/>
              </a:ext>
            </a:extLst>
          </p:cNvPr>
          <p:cNvSpPr>
            <a:spLocks noGrp="1"/>
          </p:cNvSpPr>
          <p:nvPr>
            <p:ph idx="1"/>
          </p:nvPr>
        </p:nvSpPr>
        <p:spPr/>
        <p:txBody>
          <a:bodyPr/>
          <a:lstStyle/>
          <a:p>
            <a:r>
              <a:rPr lang="en-US" dirty="0"/>
              <a:t>Both scripts and functions allow you to reuse sequences of commands by storing them in program files. Scripts are the simplest type of program, since they store commands exactly as you would type them at the command line. Functions provide more flexibility, primarily because you can pass input values and return output values. For example, this function named fact computes the factorial of a number (n) and returns the result (f).</a:t>
            </a:r>
          </a:p>
          <a:p>
            <a:pPr marL="0" indent="0">
              <a:buNone/>
            </a:pPr>
            <a:r>
              <a:rPr lang="en-US" dirty="0"/>
              <a:t>function </a:t>
            </a:r>
            <a:r>
              <a:rPr lang="en-US" dirty="0">
                <a:solidFill>
                  <a:schemeClr val="tx1"/>
                </a:solidFill>
              </a:rPr>
              <a:t>f</a:t>
            </a:r>
            <a:r>
              <a:rPr lang="en-US" dirty="0"/>
              <a:t> = </a:t>
            </a:r>
            <a:r>
              <a:rPr lang="en-US" dirty="0">
                <a:solidFill>
                  <a:schemeClr val="tx1"/>
                </a:solidFill>
              </a:rPr>
              <a:t>fact</a:t>
            </a:r>
            <a:r>
              <a:rPr lang="en-US" dirty="0"/>
              <a:t>(n)</a:t>
            </a:r>
          </a:p>
          <a:p>
            <a:pPr marL="0" indent="0">
              <a:buNone/>
            </a:pPr>
            <a:r>
              <a:rPr lang="en-US" dirty="0"/>
              <a:t>    </a:t>
            </a:r>
            <a:r>
              <a:rPr lang="en-US" dirty="0">
                <a:solidFill>
                  <a:schemeClr val="tx1"/>
                </a:solidFill>
              </a:rPr>
              <a:t>f</a:t>
            </a:r>
            <a:r>
              <a:rPr lang="en-US" dirty="0"/>
              <a:t> = prod(1:n);</a:t>
            </a:r>
          </a:p>
          <a:p>
            <a:pPr marL="0" indent="0">
              <a:buNone/>
            </a:pPr>
            <a:r>
              <a:rPr lang="en-US" dirty="0"/>
              <a:t>end</a:t>
            </a:r>
            <a:endParaRPr lang="en-IN" dirty="0"/>
          </a:p>
        </p:txBody>
      </p:sp>
    </p:spTree>
    <p:extLst>
      <p:ext uri="{BB962C8B-B14F-4D97-AF65-F5344CB8AC3E}">
        <p14:creationId xmlns:p14="http://schemas.microsoft.com/office/powerpoint/2010/main" val="1121015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D6AC-269F-4571-AF3A-D674AE2DB918}"/>
              </a:ext>
            </a:extLst>
          </p:cNvPr>
          <p:cNvSpPr>
            <a:spLocks noGrp="1"/>
          </p:cNvSpPr>
          <p:nvPr>
            <p:ph type="title"/>
          </p:nvPr>
        </p:nvSpPr>
        <p:spPr/>
        <p:txBody>
          <a:bodyPr/>
          <a:lstStyle/>
          <a:p>
            <a:r>
              <a:rPr lang="en-US" dirty="0"/>
              <a:t>What is Matlab?</a:t>
            </a:r>
            <a:endParaRPr lang="en-IN" dirty="0"/>
          </a:p>
        </p:txBody>
      </p:sp>
      <p:sp>
        <p:nvSpPr>
          <p:cNvPr id="3" name="Content Placeholder 2">
            <a:extLst>
              <a:ext uri="{FF2B5EF4-FFF2-40B4-BE49-F238E27FC236}">
                <a16:creationId xmlns:a16="http://schemas.microsoft.com/office/drawing/2014/main" id="{16B20F70-9248-4377-854A-9247F8BE099C}"/>
              </a:ext>
            </a:extLst>
          </p:cNvPr>
          <p:cNvSpPr>
            <a:spLocks noGrp="1"/>
          </p:cNvSpPr>
          <p:nvPr>
            <p:ph idx="1"/>
          </p:nvPr>
        </p:nvSpPr>
        <p:spPr>
          <a:xfrm>
            <a:off x="914400" y="1919672"/>
            <a:ext cx="9914860" cy="4588703"/>
          </a:xfrm>
        </p:spPr>
        <p:txBody>
          <a:bodyPr>
            <a:normAutofit/>
          </a:bodyPr>
          <a:lstStyle/>
          <a:p>
            <a:pPr algn="just">
              <a:lnSpc>
                <a:spcPct val="160000"/>
              </a:lnSpc>
            </a:pPr>
            <a:r>
              <a:rPr lang="en-US" dirty="0">
                <a:effectLst>
                  <a:outerShdw blurRad="38100" dist="38100" dir="2700000" algn="tl">
                    <a:srgbClr val="000000">
                      <a:alpha val="43137"/>
                    </a:srgbClr>
                  </a:outerShdw>
                </a:effectLst>
              </a:rPr>
              <a:t>The name MATLAB stands for matrix laboratory. </a:t>
            </a:r>
          </a:p>
          <a:p>
            <a:pPr algn="just">
              <a:lnSpc>
                <a:spcPct val="160000"/>
              </a:lnSpc>
            </a:pPr>
            <a:r>
              <a:rPr lang="en-US" dirty="0">
                <a:effectLst>
                  <a:outerShdw blurRad="38100" dist="38100" dir="2700000" algn="tl">
                    <a:srgbClr val="000000">
                      <a:alpha val="43137"/>
                    </a:srgbClr>
                  </a:outerShdw>
                </a:effectLst>
              </a:rPr>
              <a:t>MATLAB was originally written to provide easy access to matrix software developed by the LINPACK and EISPACK projects, which together represent the state-of-the-art in software for matrix computation.</a:t>
            </a:r>
          </a:p>
          <a:p>
            <a:pPr algn="just">
              <a:lnSpc>
                <a:spcPct val="160000"/>
              </a:lnSpc>
            </a:pPr>
            <a:r>
              <a:rPr lang="en-US" dirty="0">
                <a:effectLst>
                  <a:outerShdw blurRad="38100" dist="38100" dir="2700000" algn="tl">
                    <a:srgbClr val="000000">
                      <a:alpha val="43137"/>
                    </a:srgbClr>
                  </a:outerShdw>
                </a:effectLst>
              </a:rPr>
              <a:t>MATLAB® is a programming platform designed specifically for engineers and scientists to analyze and design systems and products that transform our world. The heart of MATLAB is the MATLAB language, a matrix-based language allowing the most natural expression of computational mathematics.</a:t>
            </a:r>
          </a:p>
        </p:txBody>
      </p:sp>
    </p:spTree>
    <p:extLst>
      <p:ext uri="{BB962C8B-B14F-4D97-AF65-F5344CB8AC3E}">
        <p14:creationId xmlns:p14="http://schemas.microsoft.com/office/powerpoint/2010/main" val="2384273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D26-3DB6-4C58-BF9D-44AE3A8E422A}"/>
              </a:ext>
            </a:extLst>
          </p:cNvPr>
          <p:cNvSpPr>
            <a:spLocks noGrp="1"/>
          </p:cNvSpPr>
          <p:nvPr>
            <p:ph type="title"/>
          </p:nvPr>
        </p:nvSpPr>
        <p:spPr/>
        <p:txBody>
          <a:bodyPr/>
          <a:lstStyle/>
          <a:p>
            <a:r>
              <a:rPr lang="en-US" dirty="0"/>
              <a:t>Primary and Sub-Functions</a:t>
            </a:r>
            <a:endParaRPr lang="en-IN" dirty="0"/>
          </a:p>
        </p:txBody>
      </p:sp>
      <p:sp>
        <p:nvSpPr>
          <p:cNvPr id="6" name="Content Placeholder 5">
            <a:extLst>
              <a:ext uri="{FF2B5EF4-FFF2-40B4-BE49-F238E27FC236}">
                <a16:creationId xmlns:a16="http://schemas.microsoft.com/office/drawing/2014/main" id="{0E13F045-1035-4A31-939E-C42CAC9EE212}"/>
              </a:ext>
            </a:extLst>
          </p:cNvPr>
          <p:cNvSpPr>
            <a:spLocks noGrp="1"/>
          </p:cNvSpPr>
          <p:nvPr>
            <p:ph idx="1"/>
          </p:nvPr>
        </p:nvSpPr>
        <p:spPr/>
        <p:txBody>
          <a:bodyPr>
            <a:normAutofit fontScale="40000" lnSpcReduction="20000"/>
          </a:bodyPr>
          <a:lstStyle/>
          <a:p>
            <a:pPr marL="0" indent="0">
              <a:buNone/>
            </a:pPr>
            <a:r>
              <a:rPr lang="en-IN" sz="1800" b="0" i="0" u="none" strike="noStrike" baseline="0" dirty="0">
                <a:solidFill>
                  <a:srgbClr val="0000FF"/>
                </a:solidFill>
                <a:latin typeface="Courier New" panose="02070309020205020404" pitchFamily="49" charset="0"/>
              </a:rPr>
              <a:t>function</a:t>
            </a:r>
            <a:r>
              <a:rPr lang="en-IN" sz="1800" b="0" i="0" u="none" strike="noStrike" baseline="0" dirty="0">
                <a:solidFill>
                  <a:srgbClr val="000000"/>
                </a:solidFill>
                <a:latin typeface="Courier New" panose="02070309020205020404" pitchFamily="49" charset="0"/>
              </a:rPr>
              <a:t> [x1,x2] = quadratic(</a:t>
            </a:r>
            <a:r>
              <a:rPr lang="en-IN" sz="1800" b="0" i="0" u="none" strike="noStrike" baseline="0" dirty="0" err="1">
                <a:solidFill>
                  <a:srgbClr val="000000"/>
                </a:solidFill>
                <a:latin typeface="Courier New" panose="02070309020205020404" pitchFamily="49" charset="0"/>
              </a:rPr>
              <a:t>a,b,c</a:t>
            </a:r>
            <a:r>
              <a:rPr lang="en-IN" sz="1800" b="0" i="0" u="none" strike="noStrike" baseline="0" dirty="0">
                <a:solidFill>
                  <a:srgbClr val="000000"/>
                </a:solidFill>
                <a:latin typeface="Courier New" panose="02070309020205020404" pitchFamily="49" charset="0"/>
              </a:rPr>
              <a:t>)</a:t>
            </a:r>
          </a:p>
          <a:p>
            <a:pPr marL="0" indent="0">
              <a:buNone/>
            </a:pPr>
            <a:r>
              <a:rPr lang="en-US" sz="1800" b="0" i="0" u="none" strike="noStrike" baseline="0" dirty="0">
                <a:solidFill>
                  <a:srgbClr val="228B22"/>
                </a:solidFill>
                <a:latin typeface="Courier New" panose="02070309020205020404" pitchFamily="49" charset="0"/>
              </a:rPr>
              <a:t>%this function returns the roots of </a:t>
            </a:r>
          </a:p>
          <a:p>
            <a:pPr marL="0" indent="0">
              <a:buNone/>
            </a:pPr>
            <a:r>
              <a:rPr lang="en-IN" sz="1800" b="0" i="0" u="none" strike="noStrike" baseline="0" dirty="0">
                <a:solidFill>
                  <a:srgbClr val="228B22"/>
                </a:solidFill>
                <a:latin typeface="Courier New" panose="02070309020205020404" pitchFamily="49" charset="0"/>
              </a:rPr>
              <a:t>% a quadratic equation.</a:t>
            </a:r>
          </a:p>
          <a:p>
            <a:pPr marL="0" indent="0">
              <a:buNone/>
            </a:pPr>
            <a:r>
              <a:rPr lang="en-US" sz="1800" b="0" i="0" u="none" strike="noStrike" baseline="0" dirty="0">
                <a:solidFill>
                  <a:srgbClr val="228B22"/>
                </a:solidFill>
                <a:latin typeface="Courier New" panose="02070309020205020404" pitchFamily="49" charset="0"/>
              </a:rPr>
              <a:t>% It takes 3 input arguments</a:t>
            </a:r>
          </a:p>
          <a:p>
            <a:pPr marL="0" indent="0">
              <a:buNone/>
            </a:pPr>
            <a:r>
              <a:rPr lang="en-US" sz="1800" b="0" i="0" u="none" strike="noStrike" baseline="0" dirty="0">
                <a:solidFill>
                  <a:srgbClr val="228B22"/>
                </a:solidFill>
                <a:latin typeface="Courier New" panose="02070309020205020404" pitchFamily="49" charset="0"/>
              </a:rPr>
              <a:t>% which are the co-</a:t>
            </a:r>
            <a:r>
              <a:rPr lang="en-US" sz="1800" b="0" i="0" u="none" strike="noStrike" baseline="0" dirty="0" err="1">
                <a:solidFill>
                  <a:srgbClr val="228B22"/>
                </a:solidFill>
                <a:latin typeface="Courier New" panose="02070309020205020404" pitchFamily="49" charset="0"/>
              </a:rPr>
              <a:t>efficients</a:t>
            </a:r>
            <a:r>
              <a:rPr lang="en-US" sz="1800" b="0" i="0" u="none" strike="noStrike" baseline="0" dirty="0">
                <a:solidFill>
                  <a:srgbClr val="228B22"/>
                </a:solidFill>
                <a:latin typeface="Courier New" panose="02070309020205020404" pitchFamily="49" charset="0"/>
              </a:rPr>
              <a:t> of x2, x and the </a:t>
            </a:r>
          </a:p>
          <a:p>
            <a:pPr marL="0" indent="0">
              <a:buNone/>
            </a:pPr>
            <a:r>
              <a:rPr lang="en-IN" sz="1800" b="0" i="0" u="none" strike="noStrike" baseline="0" dirty="0">
                <a:solidFill>
                  <a:srgbClr val="228B22"/>
                </a:solidFill>
                <a:latin typeface="Courier New" panose="02070309020205020404" pitchFamily="49" charset="0"/>
              </a:rPr>
              <a:t>%constant term</a:t>
            </a:r>
          </a:p>
          <a:p>
            <a:pPr marL="0" indent="0">
              <a:buNone/>
            </a:pPr>
            <a:r>
              <a:rPr lang="en-IN" sz="1800" b="0" i="0" u="none" strike="noStrike" baseline="0" dirty="0">
                <a:solidFill>
                  <a:srgbClr val="228B22"/>
                </a:solidFill>
                <a:latin typeface="Courier New" panose="02070309020205020404" pitchFamily="49" charset="0"/>
              </a:rPr>
              <a:t>% It returns the roots</a:t>
            </a:r>
          </a:p>
          <a:p>
            <a:pPr marL="0" indent="0">
              <a:buNone/>
            </a:pPr>
            <a:r>
              <a:rPr lang="en-IN" sz="1800" b="0" i="0" u="none" strike="noStrike" baseline="0" dirty="0">
                <a:solidFill>
                  <a:srgbClr val="000000"/>
                </a:solidFill>
                <a:latin typeface="Courier New" panose="02070309020205020404" pitchFamily="49" charset="0"/>
              </a:rPr>
              <a:t>d = disc(</a:t>
            </a:r>
            <a:r>
              <a:rPr lang="en-IN" sz="1800" b="0" i="0" u="none" strike="noStrike" baseline="0" dirty="0" err="1">
                <a:solidFill>
                  <a:srgbClr val="000000"/>
                </a:solidFill>
                <a:latin typeface="Courier New" panose="02070309020205020404" pitchFamily="49" charset="0"/>
              </a:rPr>
              <a:t>a,b,c</a:t>
            </a:r>
            <a:r>
              <a:rPr lang="en-IN" sz="1800" b="0" i="0" u="none" strike="noStrike" baseline="0" dirty="0">
                <a:solidFill>
                  <a:srgbClr val="000000"/>
                </a:solidFill>
                <a:latin typeface="Courier New" panose="02070309020205020404" pitchFamily="49" charset="0"/>
              </a:rPr>
              <a:t>); </a:t>
            </a:r>
          </a:p>
          <a:p>
            <a:pPr marL="0" indent="0">
              <a:buNone/>
            </a:pPr>
            <a:r>
              <a:rPr lang="pt-BR" sz="1800" b="0" i="0" u="none" strike="noStrike" baseline="0" dirty="0">
                <a:solidFill>
                  <a:srgbClr val="000000"/>
                </a:solidFill>
                <a:latin typeface="Courier New" panose="02070309020205020404" pitchFamily="49" charset="0"/>
              </a:rPr>
              <a:t>x1 = (-b + d) / (2*a);</a:t>
            </a:r>
          </a:p>
          <a:p>
            <a:pPr marL="0" indent="0">
              <a:buNone/>
            </a:pPr>
            <a:r>
              <a:rPr lang="pt-BR" sz="1800" b="0" i="0" u="none" strike="noStrike" baseline="0" dirty="0">
                <a:solidFill>
                  <a:srgbClr val="000000"/>
                </a:solidFill>
                <a:latin typeface="Courier New" panose="02070309020205020404" pitchFamily="49" charset="0"/>
              </a:rPr>
              <a:t>x2 = (-b - d) / (2*a);</a:t>
            </a:r>
          </a:p>
          <a:p>
            <a:pPr marL="0" indent="0">
              <a:buNone/>
            </a:pPr>
            <a:r>
              <a:rPr lang="en-IN" sz="1800" b="0" i="0" u="none" strike="noStrike" baseline="0" dirty="0">
                <a:solidFill>
                  <a:srgbClr val="0000FF"/>
                </a:solidFill>
                <a:latin typeface="Courier New" panose="02070309020205020404" pitchFamily="49" charset="0"/>
              </a:rPr>
              <a:t>end</a:t>
            </a:r>
            <a:r>
              <a:rPr lang="en-IN" sz="1800" b="0" i="0" u="none" strike="noStrike" baseline="0" dirty="0">
                <a:solidFill>
                  <a:srgbClr val="000000"/>
                </a:solidFill>
                <a:latin typeface="Courier New" panose="02070309020205020404" pitchFamily="49" charset="0"/>
              </a:rPr>
              <a:t>   </a:t>
            </a:r>
            <a:r>
              <a:rPr lang="en-IN" sz="1800" b="0" i="0" u="none" strike="noStrike" baseline="0" dirty="0">
                <a:solidFill>
                  <a:srgbClr val="228B22"/>
                </a:solidFill>
                <a:latin typeface="Courier New" panose="02070309020205020404" pitchFamily="49" charset="0"/>
              </a:rPr>
              <a:t>% end of quadratic</a:t>
            </a:r>
          </a:p>
          <a:p>
            <a:pPr marL="0" indent="0">
              <a:buNone/>
            </a:pPr>
            <a:r>
              <a:rPr lang="en-IN" sz="1800" b="0" i="0" u="none" strike="noStrike" baseline="0" dirty="0">
                <a:solidFill>
                  <a:srgbClr val="228B22"/>
                </a:solidFill>
                <a:latin typeface="Courier New" panose="02070309020205020404" pitchFamily="49" charset="0"/>
              </a:rPr>
              <a:t> </a:t>
            </a:r>
          </a:p>
          <a:p>
            <a:pPr marL="0" indent="0">
              <a:buNone/>
            </a:pPr>
            <a:r>
              <a:rPr lang="en-IN" sz="1800" b="0" i="0" u="none" strike="noStrike" baseline="0" dirty="0">
                <a:solidFill>
                  <a:srgbClr val="0000FF"/>
                </a:solidFill>
                <a:latin typeface="Courier New" panose="02070309020205020404" pitchFamily="49" charset="0"/>
              </a:rPr>
              <a:t>function</a:t>
            </a:r>
            <a:r>
              <a:rPr lang="en-IN" sz="1800" b="0" i="0" u="none" strike="noStrike" baseline="0" dirty="0">
                <a:solidFill>
                  <a:srgbClr val="000000"/>
                </a:solidFill>
                <a:latin typeface="Courier New" panose="02070309020205020404" pitchFamily="49" charset="0"/>
              </a:rPr>
              <a:t> dis = disc(</a:t>
            </a:r>
            <a:r>
              <a:rPr lang="en-IN" sz="1800" b="0" i="0" u="none" strike="noStrike" baseline="0" dirty="0" err="1">
                <a:solidFill>
                  <a:srgbClr val="000000"/>
                </a:solidFill>
                <a:latin typeface="Courier New" panose="02070309020205020404" pitchFamily="49" charset="0"/>
              </a:rPr>
              <a:t>a,b,c</a:t>
            </a:r>
            <a:r>
              <a:rPr lang="en-IN" sz="1800" b="0" i="0" u="none" strike="noStrike" baseline="0" dirty="0">
                <a:solidFill>
                  <a:srgbClr val="000000"/>
                </a:solidFill>
                <a:latin typeface="Courier New" panose="02070309020205020404" pitchFamily="49" charset="0"/>
              </a:rPr>
              <a:t>) </a:t>
            </a:r>
          </a:p>
          <a:p>
            <a:pPr marL="0" indent="0">
              <a:buNone/>
            </a:pPr>
            <a:r>
              <a:rPr lang="en-IN" sz="1800" b="0" i="0" u="none" strike="noStrike" baseline="0" dirty="0">
                <a:solidFill>
                  <a:srgbClr val="228B22"/>
                </a:solidFill>
                <a:latin typeface="Courier New" panose="02070309020205020404" pitchFamily="49" charset="0"/>
              </a:rPr>
              <a:t>%function calculates the discriminant</a:t>
            </a:r>
          </a:p>
          <a:p>
            <a:pPr marL="0" indent="0">
              <a:buNone/>
            </a:pPr>
            <a:r>
              <a:rPr lang="en-IN" sz="1800" b="0" i="0" u="none" strike="noStrike" baseline="0" dirty="0">
                <a:solidFill>
                  <a:srgbClr val="000000"/>
                </a:solidFill>
                <a:latin typeface="Courier New" panose="02070309020205020404" pitchFamily="49" charset="0"/>
              </a:rPr>
              <a:t>dis = sqrt(b^2 - 4*a*c);</a:t>
            </a:r>
          </a:p>
          <a:p>
            <a:pPr marL="0" indent="0">
              <a:buNone/>
            </a:pPr>
            <a:r>
              <a:rPr lang="en-IN" sz="1800" b="0" i="0" u="none" strike="noStrike" baseline="0" dirty="0">
                <a:solidFill>
                  <a:srgbClr val="0000FF"/>
                </a:solidFill>
                <a:latin typeface="Courier New" panose="02070309020205020404" pitchFamily="49" charset="0"/>
              </a:rPr>
              <a:t>end</a:t>
            </a:r>
            <a:r>
              <a:rPr lang="en-IN" sz="1800" b="0" i="0" u="none" strike="noStrike" baseline="0" dirty="0">
                <a:solidFill>
                  <a:srgbClr val="000000"/>
                </a:solidFill>
                <a:latin typeface="Courier New" panose="02070309020205020404" pitchFamily="49" charset="0"/>
              </a:rPr>
              <a:t>   </a:t>
            </a:r>
            <a:r>
              <a:rPr lang="en-IN" sz="1800" b="0" i="0" u="none" strike="noStrike" baseline="0" dirty="0">
                <a:solidFill>
                  <a:srgbClr val="228B22"/>
                </a:solidFill>
                <a:latin typeface="Courier New" panose="02070309020205020404" pitchFamily="49" charset="0"/>
              </a:rPr>
              <a:t>% end of sub-function</a:t>
            </a:r>
          </a:p>
          <a:p>
            <a:endParaRPr lang="en-IN" dirty="0"/>
          </a:p>
        </p:txBody>
      </p:sp>
    </p:spTree>
    <p:extLst>
      <p:ext uri="{BB962C8B-B14F-4D97-AF65-F5344CB8AC3E}">
        <p14:creationId xmlns:p14="http://schemas.microsoft.com/office/powerpoint/2010/main" val="4850877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289E-1167-4015-87F9-B673BE268646}"/>
              </a:ext>
            </a:extLst>
          </p:cNvPr>
          <p:cNvSpPr>
            <a:spLocks noGrp="1"/>
          </p:cNvSpPr>
          <p:nvPr>
            <p:ph type="title"/>
          </p:nvPr>
        </p:nvSpPr>
        <p:spPr/>
        <p:txBody>
          <a:bodyPr/>
          <a:lstStyle/>
          <a:p>
            <a:r>
              <a:rPr lang="en-US" dirty="0"/>
              <a:t>Nested Function</a:t>
            </a:r>
            <a:endParaRPr lang="en-IN" dirty="0"/>
          </a:p>
        </p:txBody>
      </p:sp>
      <p:sp>
        <p:nvSpPr>
          <p:cNvPr id="3" name="Content Placeholder 2">
            <a:extLst>
              <a:ext uri="{FF2B5EF4-FFF2-40B4-BE49-F238E27FC236}">
                <a16:creationId xmlns:a16="http://schemas.microsoft.com/office/drawing/2014/main" id="{12901EC4-77B1-4B20-A56D-F626B984A783}"/>
              </a:ext>
            </a:extLst>
          </p:cNvPr>
          <p:cNvSpPr>
            <a:spLocks noGrp="1"/>
          </p:cNvSpPr>
          <p:nvPr>
            <p:ph idx="1"/>
          </p:nvPr>
        </p:nvSpPr>
        <p:spPr/>
        <p:txBody>
          <a:bodyPr>
            <a:normAutofit fontScale="92500" lnSpcReduction="10000"/>
          </a:bodyPr>
          <a:lstStyle/>
          <a:p>
            <a:pPr marL="0" indent="0">
              <a:buNone/>
            </a:pPr>
            <a:r>
              <a:rPr lang="en-IN" sz="1800" b="0" i="0" u="none" strike="noStrike" baseline="0" dirty="0">
                <a:solidFill>
                  <a:srgbClr val="0000FF"/>
                </a:solidFill>
                <a:latin typeface="Courier New" panose="02070309020205020404" pitchFamily="49" charset="0"/>
              </a:rPr>
              <a:t>function</a:t>
            </a:r>
            <a:r>
              <a:rPr lang="en-IN" sz="1800" b="0" i="0" u="none" strike="noStrike" baseline="0" dirty="0">
                <a:solidFill>
                  <a:srgbClr val="000000"/>
                </a:solidFill>
                <a:latin typeface="Courier New" panose="02070309020205020404" pitchFamily="49" charset="0"/>
              </a:rPr>
              <a:t> [x1,x2] = quadratic2(</a:t>
            </a:r>
            <a:r>
              <a:rPr lang="en-IN" sz="1800" b="0" i="0" u="none" strike="noStrike" baseline="0" dirty="0" err="1">
                <a:solidFill>
                  <a:srgbClr val="000000"/>
                </a:solidFill>
                <a:latin typeface="Courier New" panose="02070309020205020404" pitchFamily="49" charset="0"/>
              </a:rPr>
              <a:t>a,b,c</a:t>
            </a:r>
            <a:r>
              <a:rPr lang="en-IN" sz="1800" b="0" i="0" u="none" strike="noStrike" baseline="0" dirty="0">
                <a:solidFill>
                  <a:srgbClr val="000000"/>
                </a:solidFill>
                <a:latin typeface="Courier New" panose="02070309020205020404" pitchFamily="49" charset="0"/>
              </a:rPr>
              <a:t>)</a:t>
            </a:r>
          </a:p>
          <a:p>
            <a:pPr marL="0" indent="0">
              <a:buNone/>
            </a:pPr>
            <a:r>
              <a:rPr lang="en-IN" sz="1800" b="0" i="0" u="none" strike="noStrike" baseline="0" dirty="0">
                <a:solidFill>
                  <a:srgbClr val="0000FF"/>
                </a:solidFill>
                <a:latin typeface="Courier New" panose="02070309020205020404" pitchFamily="49" charset="0"/>
              </a:rPr>
              <a:t>function</a:t>
            </a:r>
            <a:r>
              <a:rPr lang="en-IN" sz="1800" b="0" i="0" u="none" strike="noStrike" baseline="0" dirty="0">
                <a:solidFill>
                  <a:srgbClr val="000000"/>
                </a:solidFill>
                <a:latin typeface="Courier New" panose="02070309020205020404" pitchFamily="49" charset="0"/>
              </a:rPr>
              <a:t> disc  </a:t>
            </a:r>
            <a:r>
              <a:rPr lang="en-IN" sz="1800" b="0" i="0" u="none" strike="noStrike" baseline="0" dirty="0">
                <a:solidFill>
                  <a:srgbClr val="228B22"/>
                </a:solidFill>
                <a:latin typeface="Courier New" panose="02070309020205020404" pitchFamily="49" charset="0"/>
              </a:rPr>
              <a:t>% nested function</a:t>
            </a:r>
          </a:p>
          <a:p>
            <a:pPr marL="0" indent="0">
              <a:buNone/>
            </a:pPr>
            <a:r>
              <a:rPr lang="en-US" sz="1800" b="0" i="0" u="none" strike="noStrike" baseline="0" dirty="0">
                <a:solidFill>
                  <a:srgbClr val="000000"/>
                </a:solidFill>
                <a:latin typeface="Courier New" panose="02070309020205020404" pitchFamily="49" charset="0"/>
              </a:rPr>
              <a:t>d = sqrt(b^2 - 4*a*c);</a:t>
            </a:r>
          </a:p>
          <a:p>
            <a:pPr marL="0" indent="0">
              <a:buNone/>
            </a:pPr>
            <a:r>
              <a:rPr lang="en-US" sz="1800" b="0" i="0" u="none" strike="noStrike" baseline="0" dirty="0">
                <a:solidFill>
                  <a:srgbClr val="0000FF"/>
                </a:solidFill>
                <a:latin typeface="Courier New" panose="02070309020205020404" pitchFamily="49" charset="0"/>
              </a:rPr>
              <a:t>end</a:t>
            </a:r>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228B22"/>
                </a:solidFill>
                <a:latin typeface="Courier New" panose="02070309020205020404" pitchFamily="49" charset="0"/>
              </a:rPr>
              <a:t>% end of function disc</a:t>
            </a:r>
            <a:endParaRPr lang="en-IN" sz="1800" b="0" i="0" u="none" strike="noStrike" baseline="0" dirty="0">
              <a:solidFill>
                <a:srgbClr val="228B22"/>
              </a:solidFill>
              <a:latin typeface="Courier New" panose="02070309020205020404" pitchFamily="49" charset="0"/>
            </a:endParaRPr>
          </a:p>
          <a:p>
            <a:pPr marL="0" indent="0">
              <a:buNone/>
            </a:pPr>
            <a:r>
              <a:rPr lang="en-IN" sz="1800" b="0" i="0" u="none" strike="noStrike" baseline="0" dirty="0">
                <a:solidFill>
                  <a:srgbClr val="000000"/>
                </a:solidFill>
                <a:latin typeface="Courier New" panose="02070309020205020404" pitchFamily="49" charset="0"/>
              </a:rPr>
              <a:t>disc;</a:t>
            </a:r>
          </a:p>
          <a:p>
            <a:pPr marL="0" indent="0">
              <a:buNone/>
            </a:pPr>
            <a:r>
              <a:rPr lang="pt-BR" sz="1800" b="0" i="0" u="none" strike="noStrike" baseline="0" dirty="0">
                <a:solidFill>
                  <a:srgbClr val="000000"/>
                </a:solidFill>
                <a:latin typeface="Courier New" panose="02070309020205020404" pitchFamily="49" charset="0"/>
              </a:rPr>
              <a:t>x1 = (-b + d) / (2*a);</a:t>
            </a:r>
          </a:p>
          <a:p>
            <a:pPr marL="0" indent="0">
              <a:buNone/>
            </a:pPr>
            <a:r>
              <a:rPr lang="pt-BR" sz="1800" b="0" i="0" u="none" strike="noStrike" baseline="0" dirty="0">
                <a:solidFill>
                  <a:srgbClr val="000000"/>
                </a:solidFill>
                <a:latin typeface="Courier New" panose="02070309020205020404" pitchFamily="49" charset="0"/>
              </a:rPr>
              <a:t>x2 = (-b - d) / (2*a);</a:t>
            </a:r>
          </a:p>
          <a:p>
            <a:pPr marL="0" indent="0">
              <a:buNone/>
            </a:pPr>
            <a:r>
              <a:rPr lang="en-US" sz="1800" b="0" i="0" u="none" strike="noStrike" baseline="0" dirty="0">
                <a:solidFill>
                  <a:srgbClr val="0000FF"/>
                </a:solidFill>
                <a:latin typeface="Courier New" panose="02070309020205020404" pitchFamily="49" charset="0"/>
              </a:rPr>
              <a:t>end</a:t>
            </a:r>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228B22"/>
                </a:solidFill>
                <a:latin typeface="Courier New" panose="02070309020205020404" pitchFamily="49" charset="0"/>
              </a:rPr>
              <a:t>% end of function quadratic2</a:t>
            </a:r>
          </a:p>
          <a:p>
            <a:r>
              <a:rPr lang="en-US" sz="1800" b="0" i="0" u="none" strike="noStrike" baseline="0" dirty="0">
                <a:solidFill>
                  <a:schemeClr val="tx1"/>
                </a:solidFill>
                <a:latin typeface="Courier New" panose="02070309020205020404" pitchFamily="49" charset="0"/>
              </a:rPr>
              <a:t>You can call the above function from command prompt as ?</a:t>
            </a:r>
          </a:p>
          <a:p>
            <a:r>
              <a:rPr lang="en-IN" sz="1800" b="0" i="0" u="none" strike="noStrike" baseline="0" dirty="0">
                <a:solidFill>
                  <a:srgbClr val="000000"/>
                </a:solidFill>
                <a:latin typeface="Courier New" panose="02070309020205020404" pitchFamily="49" charset="0"/>
              </a:rPr>
              <a:t>quadratic2(2,4,-4)</a:t>
            </a:r>
          </a:p>
          <a:p>
            <a:endParaRPr lang="en-IN" sz="1800" b="0" i="0" u="none" strike="noStrike" baseline="0" dirty="0">
              <a:solidFill>
                <a:srgbClr val="000000"/>
              </a:solidFill>
              <a:latin typeface="Courier New" panose="02070309020205020404" pitchFamily="49" charset="0"/>
            </a:endParaRPr>
          </a:p>
          <a:p>
            <a:endParaRPr lang="en-IN" sz="1600" b="0" i="0" u="none" strike="noStrike" baseline="0" dirty="0"/>
          </a:p>
          <a:p>
            <a:pPr marL="0" indent="0">
              <a:buNone/>
            </a:pPr>
            <a:endParaRPr lang="en-US" sz="1800" b="0" i="0" u="none" strike="noStrike" baseline="0" dirty="0">
              <a:solidFill>
                <a:srgbClr val="228B22"/>
              </a:solidFill>
              <a:latin typeface="Courier New" panose="02070309020205020404" pitchFamily="49" charset="0"/>
            </a:endParaRPr>
          </a:p>
          <a:p>
            <a:pPr marL="0" indent="0">
              <a:buNone/>
            </a:pPr>
            <a:endParaRPr lang="en-IN" dirty="0"/>
          </a:p>
        </p:txBody>
      </p:sp>
    </p:spTree>
    <p:extLst>
      <p:ext uri="{BB962C8B-B14F-4D97-AF65-F5344CB8AC3E}">
        <p14:creationId xmlns:p14="http://schemas.microsoft.com/office/powerpoint/2010/main" val="26732169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C57B-F163-470C-B018-8E89365ED04D}"/>
              </a:ext>
            </a:extLst>
          </p:cNvPr>
          <p:cNvSpPr>
            <a:spLocks noGrp="1"/>
          </p:cNvSpPr>
          <p:nvPr>
            <p:ph type="title"/>
          </p:nvPr>
        </p:nvSpPr>
        <p:spPr/>
        <p:txBody>
          <a:bodyPr/>
          <a:lstStyle/>
          <a:p>
            <a:r>
              <a:rPr lang="en-US" dirty="0"/>
              <a:t>Outlines For Session-II</a:t>
            </a:r>
            <a:endParaRPr lang="en-IN" dirty="0"/>
          </a:p>
        </p:txBody>
      </p:sp>
      <p:sp>
        <p:nvSpPr>
          <p:cNvPr id="4" name="Content Placeholder 2">
            <a:extLst>
              <a:ext uri="{FF2B5EF4-FFF2-40B4-BE49-F238E27FC236}">
                <a16:creationId xmlns:a16="http://schemas.microsoft.com/office/drawing/2014/main" id="{40DA8A46-8737-4FB4-9169-52E1F409DDDD}"/>
              </a:ext>
            </a:extLst>
          </p:cNvPr>
          <p:cNvSpPr txBox="1">
            <a:spLocks/>
          </p:cNvSpPr>
          <p:nvPr/>
        </p:nvSpPr>
        <p:spPr>
          <a:xfrm>
            <a:off x="905255" y="1919672"/>
            <a:ext cx="7306415" cy="493832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effectLst>
                  <a:outerShdw blurRad="38100" dist="38100" dir="2700000" algn="tl">
                    <a:srgbClr val="000000">
                      <a:alpha val="43137"/>
                    </a:srgbClr>
                  </a:outerShdw>
                </a:effectLst>
              </a:rPr>
              <a:t>What is Image?</a:t>
            </a:r>
          </a:p>
          <a:p>
            <a:r>
              <a:rPr lang="en-US" sz="1600" dirty="0">
                <a:effectLst>
                  <a:outerShdw blurRad="38100" dist="38100" dir="2700000" algn="tl">
                    <a:srgbClr val="000000">
                      <a:alpha val="43137"/>
                    </a:srgbClr>
                  </a:outerShdw>
                </a:effectLst>
              </a:rPr>
              <a:t>Types of Image</a:t>
            </a:r>
          </a:p>
          <a:p>
            <a:r>
              <a:rPr lang="en-US" sz="1600" dirty="0">
                <a:effectLst>
                  <a:outerShdw blurRad="38100" dist="38100" dir="2700000" algn="tl">
                    <a:srgbClr val="000000">
                      <a:alpha val="43137"/>
                    </a:srgbClr>
                  </a:outerShdw>
                </a:effectLst>
              </a:rPr>
              <a:t>Basic Function</a:t>
            </a:r>
          </a:p>
          <a:p>
            <a:r>
              <a:rPr lang="en-US" sz="1600" dirty="0">
                <a:effectLst>
                  <a:outerShdw blurRad="38100" dist="38100" dir="2700000" algn="tl">
                    <a:srgbClr val="000000">
                      <a:alpha val="43137"/>
                    </a:srgbClr>
                  </a:outerShdw>
                </a:effectLst>
              </a:rPr>
              <a:t>Arithmetical Operation</a:t>
            </a:r>
          </a:p>
          <a:p>
            <a:r>
              <a:rPr lang="en-US" sz="1600" dirty="0">
                <a:effectLst>
                  <a:outerShdw blurRad="38100" dist="38100" dir="2700000" algn="tl">
                    <a:srgbClr val="000000">
                      <a:alpha val="43137"/>
                    </a:srgbClr>
                  </a:outerShdw>
                </a:effectLst>
              </a:rPr>
              <a:t>Color Conversion Model</a:t>
            </a:r>
          </a:p>
          <a:p>
            <a:r>
              <a:rPr lang="en-US" sz="1600" dirty="0">
                <a:effectLst>
                  <a:outerShdw blurRad="38100" dist="38100" dir="2700000" algn="tl">
                    <a:srgbClr val="000000">
                      <a:alpha val="43137"/>
                    </a:srgbClr>
                  </a:outerShdw>
                </a:effectLst>
              </a:rPr>
              <a:t>Histogram Equalization</a:t>
            </a:r>
          </a:p>
          <a:p>
            <a:r>
              <a:rPr lang="en-US" sz="1600" dirty="0">
                <a:effectLst>
                  <a:outerShdw blurRad="38100" dist="38100" dir="2700000" algn="tl">
                    <a:srgbClr val="000000">
                      <a:alpha val="43137"/>
                    </a:srgbClr>
                  </a:outerShdw>
                </a:effectLst>
              </a:rPr>
              <a:t>Thresholding Function </a:t>
            </a:r>
          </a:p>
          <a:p>
            <a:r>
              <a:rPr lang="en-US" sz="1600" dirty="0">
                <a:effectLst>
                  <a:outerShdw blurRad="38100" dist="38100" dir="2700000" algn="tl">
                    <a:srgbClr val="000000">
                      <a:alpha val="43137"/>
                    </a:srgbClr>
                  </a:outerShdw>
                </a:effectLst>
              </a:rPr>
              <a:t>Filtering Function</a:t>
            </a:r>
          </a:p>
          <a:p>
            <a:r>
              <a:rPr lang="en-US" sz="1600" dirty="0">
                <a:effectLst>
                  <a:outerShdw blurRad="38100" dist="38100" dir="2700000" algn="tl">
                    <a:srgbClr val="000000">
                      <a:alpha val="43137"/>
                    </a:srgbClr>
                  </a:outerShdw>
                </a:effectLst>
              </a:rPr>
              <a:t>Morphological Function</a:t>
            </a:r>
          </a:p>
          <a:p>
            <a:r>
              <a:rPr lang="en-US" sz="1600" dirty="0">
                <a:effectLst>
                  <a:outerShdw blurRad="38100" dist="38100" dir="2700000" algn="tl">
                    <a:srgbClr val="000000">
                      <a:alpha val="43137"/>
                    </a:srgbClr>
                  </a:outerShdw>
                </a:effectLst>
              </a:rPr>
              <a:t>Edge Detection</a:t>
            </a:r>
          </a:p>
          <a:p>
            <a:r>
              <a:rPr lang="en-US" sz="1600" dirty="0">
                <a:effectLst>
                  <a:outerShdw blurRad="38100" dist="38100" dir="2700000" algn="tl">
                    <a:srgbClr val="000000">
                      <a:alpha val="43137"/>
                    </a:srgbClr>
                  </a:outerShdw>
                </a:effectLst>
              </a:rPr>
              <a:t>Future Research Direction</a:t>
            </a:r>
          </a:p>
        </p:txBody>
      </p:sp>
    </p:spTree>
    <p:extLst>
      <p:ext uri="{BB962C8B-B14F-4D97-AF65-F5344CB8AC3E}">
        <p14:creationId xmlns:p14="http://schemas.microsoft.com/office/powerpoint/2010/main" val="23492273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3A0977-BD06-4F45-9948-B7B7F88F7BB2}"/>
              </a:ext>
            </a:extLst>
          </p:cNvPr>
          <p:cNvSpPr>
            <a:spLocks noGrp="1"/>
          </p:cNvSpPr>
          <p:nvPr>
            <p:ph type="title"/>
          </p:nvPr>
        </p:nvSpPr>
        <p:spPr/>
        <p:txBody>
          <a:bodyPr/>
          <a:lstStyle/>
          <a:p>
            <a:pPr algn="ctr"/>
            <a:r>
              <a:rPr lang="en-US" dirty="0"/>
              <a:t>Session-II</a:t>
            </a:r>
            <a:endParaRPr lang="en-IN" dirty="0"/>
          </a:p>
        </p:txBody>
      </p:sp>
      <p:pic>
        <p:nvPicPr>
          <p:cNvPr id="7" name="Picture 6">
            <a:extLst>
              <a:ext uri="{FF2B5EF4-FFF2-40B4-BE49-F238E27FC236}">
                <a16:creationId xmlns:a16="http://schemas.microsoft.com/office/drawing/2014/main" id="{842CE4F5-D4A0-4DEA-8983-5D75A6357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986" y="2381695"/>
            <a:ext cx="4061638" cy="2704625"/>
          </a:xfrm>
          <a:prstGeom prst="rect">
            <a:avLst/>
          </a:prstGeom>
        </p:spPr>
      </p:pic>
    </p:spTree>
    <p:extLst>
      <p:ext uri="{BB962C8B-B14F-4D97-AF65-F5344CB8AC3E}">
        <p14:creationId xmlns:p14="http://schemas.microsoft.com/office/powerpoint/2010/main" val="10831092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3412" y="749597"/>
            <a:ext cx="7756263" cy="1054250"/>
          </a:xfrm>
        </p:spPr>
        <p:txBody>
          <a:bodyPr>
            <a:normAutofit fontScale="90000"/>
          </a:bodyPr>
          <a:lstStyle/>
          <a:p>
            <a:r>
              <a:rPr lang="en-US" dirty="0"/>
              <a:t/>
            </a:r>
            <a:br>
              <a:rPr lang="en-US" dirty="0"/>
            </a:br>
            <a:r>
              <a:rPr lang="en-US" dirty="0"/>
              <a:t>What is Image?</a:t>
            </a:r>
            <a:br>
              <a:rPr lang="en-US" dirty="0"/>
            </a:br>
            <a:endParaRPr lang="en-US" dirty="0"/>
          </a:p>
        </p:txBody>
      </p:sp>
      <p:sp>
        <p:nvSpPr>
          <p:cNvPr id="2" name="Content Placeholder 1"/>
          <p:cNvSpPr>
            <a:spLocks noGrp="1"/>
          </p:cNvSpPr>
          <p:nvPr>
            <p:ph idx="1"/>
          </p:nvPr>
        </p:nvSpPr>
        <p:spPr>
          <a:xfrm>
            <a:off x="655093" y="2018588"/>
            <a:ext cx="10153933" cy="4107575"/>
          </a:xfrm>
        </p:spPr>
        <p:txBody>
          <a:bodyPr/>
          <a:lstStyle/>
          <a:p>
            <a:r>
              <a:rPr lang="en-US" dirty="0"/>
              <a:t>A Image is a Set of Pixel(Picture Elements) .</a:t>
            </a:r>
          </a:p>
          <a:p>
            <a:pPr>
              <a:lnSpc>
                <a:spcPct val="120000"/>
              </a:lnSpc>
            </a:pPr>
            <a:r>
              <a:rPr lang="en-US" dirty="0"/>
              <a:t>We can think of an </a:t>
            </a:r>
            <a:r>
              <a:rPr lang="en-US" b="1" dirty="0"/>
              <a:t>image </a:t>
            </a:r>
            <a:r>
              <a:rPr lang="en-US" dirty="0"/>
              <a:t>as a function, </a:t>
            </a:r>
            <a:r>
              <a:rPr lang="en-US" i="1" dirty="0"/>
              <a:t>f</a:t>
            </a:r>
            <a:r>
              <a:rPr lang="en-US" dirty="0"/>
              <a:t>, from </a:t>
            </a:r>
            <a:r>
              <a:rPr lang="en-US" dirty="0">
                <a:latin typeface="Times New Roman" pitchFamily="18" charset="0"/>
              </a:rPr>
              <a:t>R</a:t>
            </a:r>
            <a:r>
              <a:rPr lang="en-US" baseline="30000" dirty="0">
                <a:latin typeface="Times New Roman" pitchFamily="18" charset="0"/>
              </a:rPr>
              <a:t>2</a:t>
            </a:r>
            <a:r>
              <a:rPr lang="en-US" dirty="0"/>
              <a:t> to </a:t>
            </a:r>
            <a:r>
              <a:rPr lang="en-US" dirty="0">
                <a:latin typeface="Times New Roman" pitchFamily="18" charset="0"/>
              </a:rPr>
              <a:t>R:</a:t>
            </a:r>
          </a:p>
          <a:p>
            <a:pPr lvl="1">
              <a:lnSpc>
                <a:spcPct val="120000"/>
              </a:lnSpc>
            </a:pPr>
            <a:r>
              <a:rPr lang="en-US" i="1" dirty="0">
                <a:latin typeface="Times New Roman" pitchFamily="18" charset="0"/>
              </a:rPr>
              <a:t>f</a:t>
            </a:r>
            <a:r>
              <a:rPr lang="en-US" dirty="0">
                <a:latin typeface="Times New Roman" pitchFamily="18" charset="0"/>
              </a:rPr>
              <a:t>( </a:t>
            </a:r>
            <a:r>
              <a:rPr lang="en-US" i="1" dirty="0">
                <a:latin typeface="Times New Roman" pitchFamily="18" charset="0"/>
              </a:rPr>
              <a:t>x, y </a:t>
            </a:r>
            <a:r>
              <a:rPr lang="en-US" dirty="0">
                <a:latin typeface="Times New Roman" pitchFamily="18" charset="0"/>
              </a:rPr>
              <a:t>) </a:t>
            </a:r>
            <a:r>
              <a:rPr lang="en-US" dirty="0"/>
              <a:t>gives the </a:t>
            </a:r>
            <a:r>
              <a:rPr lang="en-US" b="1" dirty="0"/>
              <a:t>intensity</a:t>
            </a:r>
            <a:r>
              <a:rPr lang="en-US" dirty="0"/>
              <a:t> at position </a:t>
            </a:r>
            <a:r>
              <a:rPr lang="en-US" dirty="0">
                <a:latin typeface="Times New Roman" pitchFamily="18" charset="0"/>
              </a:rPr>
              <a:t>( </a:t>
            </a:r>
            <a:r>
              <a:rPr lang="en-US" i="1" dirty="0">
                <a:latin typeface="Times New Roman" pitchFamily="18" charset="0"/>
              </a:rPr>
              <a:t>x, y </a:t>
            </a:r>
            <a:r>
              <a:rPr lang="en-US" dirty="0">
                <a:latin typeface="Times New Roman" pitchFamily="18" charset="0"/>
              </a:rPr>
              <a:t>) </a:t>
            </a:r>
          </a:p>
          <a:p>
            <a:r>
              <a:rPr lang="en-US" dirty="0"/>
              <a:t>The image can now be represented as a matrix of integer values</a:t>
            </a:r>
          </a:p>
          <a:p>
            <a:endParaRPr lang="en-US" dirty="0"/>
          </a:p>
          <a:p>
            <a:endParaRPr lang="en-US" dirty="0"/>
          </a:p>
        </p:txBody>
      </p:sp>
      <p:pic>
        <p:nvPicPr>
          <p:cNvPr id="4" name="Picture 5" descr="con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4572001"/>
            <a:ext cx="5384800"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6"/>
          <p:cNvSpPr>
            <a:spLocks noChangeShapeType="1"/>
          </p:cNvSpPr>
          <p:nvPr/>
        </p:nvSpPr>
        <p:spPr bwMode="auto">
          <a:xfrm>
            <a:off x="3560645" y="4738260"/>
            <a:ext cx="0" cy="45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6" name="Picture 7" descr="txp_fig"/>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3332045" y="4890660"/>
            <a:ext cx="1270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Line 8"/>
          <p:cNvSpPr>
            <a:spLocks noChangeShapeType="1"/>
          </p:cNvSpPr>
          <p:nvPr/>
        </p:nvSpPr>
        <p:spPr bwMode="auto">
          <a:xfrm rot="16200000" flipH="1">
            <a:off x="6024445" y="3950860"/>
            <a:ext cx="0" cy="812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8" name="Picture 9" descr="txp_fig"/>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5922846" y="4080170"/>
            <a:ext cx="188913"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21846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Image (2D)</a:t>
            </a:r>
          </a:p>
        </p:txBody>
      </p:sp>
      <p:sp>
        <p:nvSpPr>
          <p:cNvPr id="2" name="Content Placeholder 1"/>
          <p:cNvSpPr>
            <a:spLocks noGrp="1"/>
          </p:cNvSpPr>
          <p:nvPr>
            <p:ph idx="1"/>
          </p:nvPr>
        </p:nvSpPr>
        <p:spPr/>
        <p:txBody>
          <a:bodyPr/>
          <a:lstStyle/>
          <a:p>
            <a:endParaRPr lang="en-US" dirty="0"/>
          </a:p>
        </p:txBody>
      </p:sp>
      <p:sp>
        <p:nvSpPr>
          <p:cNvPr id="4" name="Rectangle 3"/>
          <p:cNvSpPr/>
          <p:nvPr/>
        </p:nvSpPr>
        <p:spPr>
          <a:xfrm>
            <a:off x="5334000" y="2209800"/>
            <a:ext cx="2057400" cy="914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Image</a:t>
            </a:r>
          </a:p>
        </p:txBody>
      </p:sp>
      <p:sp>
        <p:nvSpPr>
          <p:cNvPr id="6" name="Rectangle 5"/>
          <p:cNvSpPr/>
          <p:nvPr/>
        </p:nvSpPr>
        <p:spPr>
          <a:xfrm>
            <a:off x="2667000" y="3657600"/>
            <a:ext cx="2057400" cy="914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Black/White</a:t>
            </a:r>
          </a:p>
        </p:txBody>
      </p:sp>
      <p:sp>
        <p:nvSpPr>
          <p:cNvPr id="8" name="Rectangle 7"/>
          <p:cNvSpPr/>
          <p:nvPr/>
        </p:nvSpPr>
        <p:spPr>
          <a:xfrm>
            <a:off x="5354782" y="3657600"/>
            <a:ext cx="2057400" cy="914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Gray Scale</a:t>
            </a:r>
          </a:p>
        </p:txBody>
      </p:sp>
      <p:sp>
        <p:nvSpPr>
          <p:cNvPr id="9" name="Rectangle 8"/>
          <p:cNvSpPr/>
          <p:nvPr/>
        </p:nvSpPr>
        <p:spPr>
          <a:xfrm>
            <a:off x="7772400" y="3657600"/>
            <a:ext cx="2057400" cy="914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n w="0"/>
                <a:solidFill>
                  <a:schemeClr val="accent1"/>
                </a:solidFill>
                <a:effectLst>
                  <a:outerShdw blurRad="38100" dist="25400" dir="5400000" algn="ctr" rotWithShape="0">
                    <a:srgbClr val="6E747A">
                      <a:alpha val="43000"/>
                    </a:srgbClr>
                  </a:outerShdw>
                </a:effectLst>
              </a:rPr>
              <a:t>Color (RGB)</a:t>
            </a:r>
          </a:p>
        </p:txBody>
      </p:sp>
      <p:cxnSp>
        <p:nvCxnSpPr>
          <p:cNvPr id="11" name="Elbow Connector 10"/>
          <p:cNvCxnSpPr>
            <a:stCxn id="4" idx="2"/>
            <a:endCxn id="6" idx="0"/>
          </p:cNvCxnSpPr>
          <p:nvPr/>
        </p:nvCxnSpPr>
        <p:spPr>
          <a:xfrm rot="5400000">
            <a:off x="4762500" y="2057400"/>
            <a:ext cx="533400" cy="2667000"/>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6362700" y="3124200"/>
            <a:ext cx="0" cy="533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Elbow Connector 18"/>
          <p:cNvCxnSpPr>
            <a:endCxn id="9" idx="0"/>
          </p:cNvCxnSpPr>
          <p:nvPr/>
        </p:nvCxnSpPr>
        <p:spPr>
          <a:xfrm>
            <a:off x="6362700" y="3390902"/>
            <a:ext cx="2438400" cy="266699"/>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1905000" y="4876800"/>
            <a:ext cx="312420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Black White Image Pixel Value:</a:t>
            </a:r>
          </a:p>
          <a:p>
            <a:pPr algn="just"/>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For, Black:0</a:t>
            </a:r>
          </a:p>
          <a:p>
            <a:pPr algn="just"/>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White:1</a:t>
            </a:r>
          </a:p>
        </p:txBody>
      </p:sp>
      <p:sp>
        <p:nvSpPr>
          <p:cNvPr id="15" name="Rectangle 14"/>
          <p:cNvSpPr/>
          <p:nvPr/>
        </p:nvSpPr>
        <p:spPr>
          <a:xfrm>
            <a:off x="5181600" y="4862945"/>
            <a:ext cx="27432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0 to 255 Pixel Intensity</a:t>
            </a:r>
          </a:p>
        </p:txBody>
      </p:sp>
      <p:sp>
        <p:nvSpPr>
          <p:cNvPr id="17" name="Rectangle 16"/>
          <p:cNvSpPr/>
          <p:nvPr/>
        </p:nvSpPr>
        <p:spPr>
          <a:xfrm>
            <a:off x="5181600" y="5384678"/>
            <a:ext cx="27432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Intensity means amount of  Brightness</a:t>
            </a:r>
          </a:p>
        </p:txBody>
      </p:sp>
      <p:sp>
        <p:nvSpPr>
          <p:cNvPr id="20" name="Rectangle 19"/>
          <p:cNvSpPr/>
          <p:nvPr/>
        </p:nvSpPr>
        <p:spPr>
          <a:xfrm>
            <a:off x="5181600" y="6128540"/>
            <a:ext cx="27432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Brightness means “Source of  Light”</a:t>
            </a:r>
          </a:p>
        </p:txBody>
      </p:sp>
      <p:sp>
        <p:nvSpPr>
          <p:cNvPr id="22" name="Rectangle 21"/>
          <p:cNvSpPr/>
          <p:nvPr/>
        </p:nvSpPr>
        <p:spPr>
          <a:xfrm>
            <a:off x="8042563" y="4692134"/>
            <a:ext cx="274320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Red Component:0 to 255</a:t>
            </a:r>
          </a:p>
          <a:p>
            <a:pPr algn="just"/>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Green Component:0to 255</a:t>
            </a:r>
          </a:p>
          <a:p>
            <a:pPr algn="just"/>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Blue Component:0to255</a:t>
            </a:r>
          </a:p>
        </p:txBody>
      </p:sp>
      <p:pic>
        <p:nvPicPr>
          <p:cNvPr id="1032" name="Picture 8" descr="C:\Users\SIE1\Desktop\SD\orig.jpg"/>
          <p:cNvPicPr>
            <a:picLocks noChangeAspect="1" noChangeArrowheads="1"/>
          </p:cNvPicPr>
          <p:nvPr/>
        </p:nvPicPr>
        <p:blipFill rotWithShape="1">
          <a:blip r:embed="rId2">
            <a:extLst>
              <a:ext uri="{28A0092B-C50C-407E-A947-70E740481C1C}">
                <a14:useLocalDpi xmlns:a14="http://schemas.microsoft.com/office/drawing/2010/main" val="0"/>
              </a:ext>
            </a:extLst>
          </a:blip>
          <a:srcRect l="21296" t="15611" r="22290" b="22573"/>
          <a:stretch/>
        </p:blipFill>
        <p:spPr bwMode="auto">
          <a:xfrm>
            <a:off x="13563600" y="3185560"/>
            <a:ext cx="2590799" cy="169124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SIE1\Desktop\SD\bw.jpg"/>
          <p:cNvPicPr>
            <a:picLocks noChangeAspect="1" noChangeArrowheads="1"/>
          </p:cNvPicPr>
          <p:nvPr/>
        </p:nvPicPr>
        <p:blipFill rotWithShape="1">
          <a:blip r:embed="rId3">
            <a:extLst>
              <a:ext uri="{28A0092B-C50C-407E-A947-70E740481C1C}">
                <a14:useLocalDpi xmlns:a14="http://schemas.microsoft.com/office/drawing/2010/main" val="0"/>
              </a:ext>
            </a:extLst>
          </a:blip>
          <a:srcRect l="28117" t="12877" r="27851" b="25987"/>
          <a:stretch/>
        </p:blipFill>
        <p:spPr bwMode="auto">
          <a:xfrm>
            <a:off x="-3276601" y="3185561"/>
            <a:ext cx="2809701" cy="18620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SIE1\Desktop\SD\graymanual.jpg"/>
          <p:cNvPicPr>
            <a:picLocks noChangeAspect="1" noChangeArrowheads="1"/>
          </p:cNvPicPr>
          <p:nvPr/>
        </p:nvPicPr>
        <p:blipFill rotWithShape="1">
          <a:blip r:embed="rId4">
            <a:extLst>
              <a:ext uri="{28A0092B-C50C-407E-A947-70E740481C1C}">
                <a14:useLocalDpi xmlns:a14="http://schemas.microsoft.com/office/drawing/2010/main" val="0"/>
              </a:ext>
            </a:extLst>
          </a:blip>
          <a:srcRect l="22261" t="11641" r="21808" b="22805"/>
          <a:stretch/>
        </p:blipFill>
        <p:spPr bwMode="auto">
          <a:xfrm>
            <a:off x="13563600" y="228601"/>
            <a:ext cx="2590799"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3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63" presetClass="path" presetSubtype="0" accel="50000" decel="50000" fill="hold" nodeType="clickEffect">
                                  <p:stCondLst>
                                    <p:cond delay="0"/>
                                  </p:stCondLst>
                                  <p:childTnLst>
                                    <p:animMotion origin="layout" path="M -4.375E-6 -1.48148E-6 L 0.45808 -0.04444 " pathEditMode="relative" rAng="0" ptsTypes="AA">
                                      <p:cBhvr>
                                        <p:cTn id="41" dur="2000" fill="hold"/>
                                        <p:tgtEl>
                                          <p:spTgt spid="1033"/>
                                        </p:tgtEl>
                                        <p:attrNameLst>
                                          <p:attrName>ppt_x</p:attrName>
                                          <p:attrName>ppt_y</p:attrName>
                                        </p:attrNameLst>
                                      </p:cBhvr>
                                      <p:rCtr x="22904" y="-2222"/>
                                    </p:animMotion>
                                  </p:childTnLst>
                                </p:cTn>
                              </p:par>
                            </p:childTnLst>
                          </p:cTn>
                        </p:par>
                      </p:childTnLst>
                    </p:cTn>
                  </p:par>
                  <p:par>
                    <p:cTn id="42" fill="hold">
                      <p:stCondLst>
                        <p:cond delay="indefinite"/>
                      </p:stCondLst>
                      <p:childTnLst>
                        <p:par>
                          <p:cTn id="43" fill="hold">
                            <p:stCondLst>
                              <p:cond delay="0"/>
                            </p:stCondLst>
                            <p:childTnLst>
                              <p:par>
                                <p:cTn id="44" presetID="35" presetClass="path" presetSubtype="0" accel="50000" decel="50000" fill="hold" nodeType="clickEffect">
                                  <p:stCondLst>
                                    <p:cond delay="0"/>
                                  </p:stCondLst>
                                  <p:childTnLst>
                                    <p:animMotion origin="layout" path="M 0 3.33333E-6 L -0.69687 0.40972 " pathEditMode="relative" rAng="0" ptsTypes="AA">
                                      <p:cBhvr>
                                        <p:cTn id="45" dur="2000" fill="hold"/>
                                        <p:tgtEl>
                                          <p:spTgt spid="1034"/>
                                        </p:tgtEl>
                                        <p:attrNameLst>
                                          <p:attrName>ppt_x</p:attrName>
                                          <p:attrName>ppt_y</p:attrName>
                                        </p:attrNameLst>
                                      </p:cBhvr>
                                      <p:rCtr x="-34844" y="20486"/>
                                    </p:animMotion>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nodeType="clickEffect">
                                  <p:stCondLst>
                                    <p:cond delay="0"/>
                                  </p:stCondLst>
                                  <p:childTnLst>
                                    <p:animMotion origin="layout" path="M 0 -1.48148E-6 L -0.48372 -0.01342 " pathEditMode="relative" rAng="0" ptsTypes="AA">
                                      <p:cBhvr>
                                        <p:cTn id="49" dur="2000" fill="hold"/>
                                        <p:tgtEl>
                                          <p:spTgt spid="1032"/>
                                        </p:tgtEl>
                                        <p:attrNameLst>
                                          <p:attrName>ppt_x</p:attrName>
                                          <p:attrName>ppt_y</p:attrName>
                                        </p:attrNameLst>
                                      </p:cBhvr>
                                      <p:rCtr x="-24193"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20" grpId="0" animBg="1"/>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03871" y="714793"/>
            <a:ext cx="7756263" cy="1054250"/>
          </a:xfrm>
        </p:spPr>
        <p:txBody>
          <a:bodyPr/>
          <a:lstStyle/>
          <a:p>
            <a:r>
              <a:rPr lang="en-US" dirty="0"/>
              <a:t>Formats of Image</a:t>
            </a:r>
          </a:p>
        </p:txBody>
      </p:sp>
      <p:sp>
        <p:nvSpPr>
          <p:cNvPr id="2" name="Content Placeholder 1"/>
          <p:cNvSpPr>
            <a:spLocks noGrp="1"/>
          </p:cNvSpPr>
          <p:nvPr>
            <p:ph idx="1"/>
          </p:nvPr>
        </p:nvSpPr>
        <p:spPr>
          <a:xfrm>
            <a:off x="1948936" y="2512676"/>
            <a:ext cx="7745505" cy="3877815"/>
          </a:xfrm>
        </p:spPr>
        <p:txBody>
          <a:bodyPr/>
          <a:lstStyle/>
          <a:p>
            <a:endParaRPr lang="en-US" dirty="0"/>
          </a:p>
        </p:txBody>
      </p:sp>
      <p:sp>
        <p:nvSpPr>
          <p:cNvPr id="39" name="Rectangle 38"/>
          <p:cNvSpPr/>
          <p:nvPr/>
        </p:nvSpPr>
        <p:spPr>
          <a:xfrm>
            <a:off x="6763309" y="1752600"/>
            <a:ext cx="3793650" cy="1054436"/>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Tiff</a:t>
            </a: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(Tagged Image File Format)</a:t>
            </a: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Tiff is Not Compression Image</a:t>
            </a:r>
          </a:p>
          <a:p>
            <a:pPr algn="ctr"/>
            <a:endPar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40" name="Rectangle 39"/>
          <p:cNvSpPr/>
          <p:nvPr/>
        </p:nvSpPr>
        <p:spPr>
          <a:xfrm>
            <a:off x="1566760" y="3635780"/>
            <a:ext cx="3021495" cy="715617"/>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Image Formats</a:t>
            </a:r>
          </a:p>
        </p:txBody>
      </p:sp>
      <p:sp>
        <p:nvSpPr>
          <p:cNvPr id="41" name="Rectangle 40"/>
          <p:cNvSpPr/>
          <p:nvPr/>
        </p:nvSpPr>
        <p:spPr>
          <a:xfrm>
            <a:off x="6721950" y="3019940"/>
            <a:ext cx="3793650" cy="110779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Png</a:t>
            </a:r>
            <a:endPar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(Portable Network Graphics)</a:t>
            </a:r>
          </a:p>
          <a:p>
            <a:pPr algn="ctr"/>
            <a:r>
              <a:rPr lang="en-IN"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Png</a:t>
            </a: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is Lossless Image Compression</a:t>
            </a: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p>
        </p:txBody>
      </p:sp>
      <p:sp>
        <p:nvSpPr>
          <p:cNvPr id="42" name="Rectangle 41"/>
          <p:cNvSpPr/>
          <p:nvPr/>
        </p:nvSpPr>
        <p:spPr>
          <a:xfrm>
            <a:off x="6804670" y="4336776"/>
            <a:ext cx="3710931" cy="92102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Jpeg/jpg</a:t>
            </a: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(Joint Graphics Expert Group)</a:t>
            </a: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Jpeg is </a:t>
            </a:r>
            <a:r>
              <a:rPr lang="en-IN" dirty="0" err="1">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Lossy</a:t>
            </a: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Image Compression</a:t>
            </a:r>
          </a:p>
          <a:p>
            <a:pPr algn="ctr"/>
            <a:endPar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cxnSp>
        <p:nvCxnSpPr>
          <p:cNvPr id="43" name="Straight Arrow Connector 42"/>
          <p:cNvCxnSpPr>
            <a:endCxn id="42" idx="1"/>
          </p:cNvCxnSpPr>
          <p:nvPr/>
        </p:nvCxnSpPr>
        <p:spPr>
          <a:xfrm>
            <a:off x="5348507" y="4797288"/>
            <a:ext cx="145616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flipH="1">
            <a:off x="4402721" y="6244111"/>
            <a:ext cx="962386" cy="72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endCxn id="53" idx="1"/>
          </p:cNvCxnSpPr>
          <p:nvPr/>
        </p:nvCxnSpPr>
        <p:spPr>
          <a:xfrm>
            <a:off x="5365107" y="5958820"/>
            <a:ext cx="14395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Elbow Connector 47"/>
          <p:cNvCxnSpPr>
            <a:endCxn id="39" idx="1"/>
          </p:cNvCxnSpPr>
          <p:nvPr/>
        </p:nvCxnSpPr>
        <p:spPr>
          <a:xfrm rot="5400000" flipH="1" flipV="1">
            <a:off x="4082062" y="3562865"/>
            <a:ext cx="3964292" cy="139820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flipV="1">
            <a:off x="4588255" y="4006853"/>
            <a:ext cx="776853" cy="1"/>
          </a:xfrm>
          <a:prstGeom prst="line">
            <a:avLst/>
          </a:prstGeom>
          <a:ln/>
        </p:spPr>
        <p:style>
          <a:lnRef idx="1">
            <a:schemeClr val="dk1"/>
          </a:lnRef>
          <a:fillRef idx="0">
            <a:schemeClr val="dk1"/>
          </a:fillRef>
          <a:effectRef idx="0">
            <a:schemeClr val="dk1"/>
          </a:effectRef>
          <a:fontRef idx="minor">
            <a:schemeClr val="tx1"/>
          </a:fontRef>
        </p:style>
      </p:cxnSp>
      <p:cxnSp>
        <p:nvCxnSpPr>
          <p:cNvPr id="52" name="Straight Arrow Connector 51"/>
          <p:cNvCxnSpPr>
            <a:endCxn id="41" idx="1"/>
          </p:cNvCxnSpPr>
          <p:nvPr/>
        </p:nvCxnSpPr>
        <p:spPr>
          <a:xfrm>
            <a:off x="5348506" y="3573835"/>
            <a:ext cx="13734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Rectangle 52"/>
          <p:cNvSpPr/>
          <p:nvPr/>
        </p:nvSpPr>
        <p:spPr>
          <a:xfrm>
            <a:off x="6804670" y="5497163"/>
            <a:ext cx="3710931" cy="92331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Gif</a:t>
            </a: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(Graphic Interchange Format)</a:t>
            </a: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Gif is Lossless Image Compression</a:t>
            </a:r>
          </a:p>
          <a:p>
            <a:pPr algn="ctr"/>
            <a:endPar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54" name="Rectangle 53"/>
          <p:cNvSpPr/>
          <p:nvPr/>
        </p:nvSpPr>
        <p:spPr>
          <a:xfrm>
            <a:off x="1566760" y="5542966"/>
            <a:ext cx="2835961" cy="123883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Bmp</a:t>
            </a: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Bitmap Format</a:t>
            </a:r>
          </a:p>
          <a:p>
            <a:pPr algn="ctr"/>
            <a:r>
              <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Bmp is Not Image Compression</a:t>
            </a:r>
          </a:p>
          <a:p>
            <a:pPr algn="ctr"/>
            <a:endParaRPr lang="en-IN"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186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par>
                                <p:cTn id="8" presetID="2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ipe(down)">
                                      <p:cBhvr>
                                        <p:cTn id="10" dur="500"/>
                                        <p:tgtEl>
                                          <p:spTgt spid="48"/>
                                        </p:tgtEl>
                                      </p:cBhvr>
                                    </p:animEffect>
                                  </p:childTnLst>
                                </p:cTn>
                              </p:par>
                              <p:par>
                                <p:cTn id="11" presetID="22" presetClass="entr" presetSubtype="4" fill="hold" grpId="0" nodeType="withEffect" nodePh="1">
                                  <p:stCondLst>
                                    <p:cond delay="0"/>
                                  </p:stCondLst>
                                  <p:endCondLst>
                                    <p:cond evt="begin" delay="0">
                                      <p:tn val="11"/>
                                    </p:cond>
                                  </p:end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wipe(down)">
                                      <p:cBhvr>
                                        <p:cTn id="13" dur="500"/>
                                        <p:tgtEl>
                                          <p:spTgt spid="2">
                                            <p:txEl>
                                              <p:pRg st="0" end="0"/>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down)">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down)">
                                      <p:cBhvr>
                                        <p:cTn id="24" dur="500"/>
                                        <p:tgtEl>
                                          <p:spTgt spid="5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down)">
                                      <p:cBhvr>
                                        <p:cTn id="32" dur="500"/>
                                        <p:tgtEl>
                                          <p:spTgt spid="43"/>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down)">
                                      <p:cBhvr>
                                        <p:cTn id="40" dur="500"/>
                                        <p:tgtEl>
                                          <p:spTgt spid="53"/>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down)">
                                      <p:cBhvr>
                                        <p:cTn id="48" dur="500"/>
                                        <p:tgtEl>
                                          <p:spTgt spid="44"/>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down)">
                                      <p:cBhvr>
                                        <p:cTn id="5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9" grpId="0" animBg="1"/>
      <p:bldP spid="40" grpId="0" animBg="1"/>
      <p:bldP spid="41" grpId="0" animBg="1"/>
      <p:bldP spid="42" grpId="0" animBg="1"/>
      <p:bldP spid="53" grpId="0" animBg="1"/>
      <p:bldP spid="5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IE" sz="3600"/>
              <a:t>Key Stages in Digital Image Processing</a:t>
            </a:r>
            <a:endParaRPr lang="en-US" sz="3600"/>
          </a:p>
        </p:txBody>
      </p:sp>
      <p:sp>
        <p:nvSpPr>
          <p:cNvPr id="65539" name="Rectangle 3"/>
          <p:cNvSpPr>
            <a:spLocks noGrp="1" noChangeArrowheads="1"/>
          </p:cNvSpPr>
          <p:nvPr>
            <p:ph type="body" idx="1"/>
          </p:nvPr>
        </p:nvSpPr>
        <p:spPr/>
        <p:txBody>
          <a:bodyPr/>
          <a:lstStyle/>
          <a:p>
            <a:pPr marL="0" indent="0"/>
            <a:endParaRPr lang="en-GB"/>
          </a:p>
        </p:txBody>
      </p:sp>
      <p:sp>
        <p:nvSpPr>
          <p:cNvPr id="65540" name="Rectangle 19"/>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65541" name="Rectangle 20"/>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65542" name="Rectangle 21"/>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t>Morphological Processing</a:t>
            </a:r>
            <a:endParaRPr lang="en-US" dirty="0"/>
          </a:p>
        </p:txBody>
      </p:sp>
      <p:sp>
        <p:nvSpPr>
          <p:cNvPr id="65543" name="Rectangle 22"/>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dirty="0"/>
              <a:t>Segmentation</a:t>
            </a:r>
            <a:endParaRPr lang="en-US" dirty="0"/>
          </a:p>
        </p:txBody>
      </p:sp>
      <p:sp>
        <p:nvSpPr>
          <p:cNvPr id="65544" name="Rectangle 23"/>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dirty="0"/>
              <a:t>Representation &amp; Description</a:t>
            </a:r>
            <a:endParaRPr lang="en-US" sz="1700" dirty="0"/>
          </a:p>
        </p:txBody>
      </p:sp>
      <p:sp>
        <p:nvSpPr>
          <p:cNvPr id="65545" name="Rectangle 24"/>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65546" name="Rectangle 25"/>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dirty="0"/>
              <a:t>Object Recognition</a:t>
            </a:r>
            <a:endParaRPr lang="en-US" sz="1700" dirty="0"/>
          </a:p>
        </p:txBody>
      </p:sp>
      <p:sp>
        <p:nvSpPr>
          <p:cNvPr id="65547" name="Text Box 26"/>
          <p:cNvSpPr txBox="1">
            <a:spLocks noChangeArrowheads="1"/>
          </p:cNvSpPr>
          <p:nvPr/>
        </p:nvSpPr>
        <p:spPr bwMode="auto">
          <a:xfrm>
            <a:off x="1979614" y="5372100"/>
            <a:ext cx="1964577" cy="369332"/>
          </a:xfrm>
          <a:prstGeom prst="rect">
            <a:avLst/>
          </a:prstGeom>
          <a:noFill/>
          <a:ln w="12700">
            <a:noFill/>
            <a:miter lim="800000"/>
            <a:headEnd/>
            <a:tailEnd/>
          </a:ln>
        </p:spPr>
        <p:txBody>
          <a:bodyPr wrap="none">
            <a:spAutoFit/>
          </a:bodyPr>
          <a:lstStyle/>
          <a:p>
            <a:r>
              <a:rPr lang="en-IE" dirty="0"/>
              <a:t>Problem Domain</a:t>
            </a:r>
            <a:endParaRPr lang="en-US" dirty="0"/>
          </a:p>
        </p:txBody>
      </p:sp>
      <p:cxnSp>
        <p:nvCxnSpPr>
          <p:cNvPr id="65548" name="AutoShape 27"/>
          <p:cNvCxnSpPr>
            <a:cxnSpLocks noChangeShapeType="1"/>
            <a:stCxn id="65547" idx="0"/>
            <a:endCxn id="65540" idx="2"/>
          </p:cNvCxnSpPr>
          <p:nvPr/>
        </p:nvCxnSpPr>
        <p:spPr bwMode="auto">
          <a:xfrm flipH="1" flipV="1">
            <a:off x="2922588" y="4846638"/>
            <a:ext cx="39314" cy="525462"/>
          </a:xfrm>
          <a:prstGeom prst="straightConnector1">
            <a:avLst/>
          </a:prstGeom>
          <a:noFill/>
          <a:ln w="12700">
            <a:solidFill>
              <a:schemeClr val="tx1"/>
            </a:solidFill>
            <a:round/>
            <a:headEnd/>
            <a:tailEnd type="triangle" w="med" len="med"/>
          </a:ln>
        </p:spPr>
      </p:cxnSp>
      <p:cxnSp>
        <p:nvCxnSpPr>
          <p:cNvPr id="65549" name="AutoShape 28"/>
          <p:cNvCxnSpPr>
            <a:cxnSpLocks noChangeShapeType="1"/>
            <a:stCxn id="65540" idx="0"/>
            <a:endCxn id="65545"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65550" name="AutoShape 29"/>
          <p:cNvCxnSpPr>
            <a:cxnSpLocks noChangeShapeType="1"/>
            <a:stCxn id="65546" idx="2"/>
            <a:endCxn id="65544"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65551" name="AutoShape 30"/>
          <p:cNvCxnSpPr>
            <a:cxnSpLocks noChangeShapeType="1"/>
            <a:stCxn id="65543" idx="2"/>
            <a:endCxn id="65546"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65552" name="AutoShape 31"/>
          <p:cNvCxnSpPr>
            <a:cxnSpLocks noChangeShapeType="1"/>
            <a:stCxn id="65542" idx="3"/>
            <a:endCxn id="65543"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65553" name="AutoShape 32"/>
          <p:cNvCxnSpPr>
            <a:cxnSpLocks noChangeShapeType="1"/>
            <a:stCxn id="65541" idx="3"/>
            <a:endCxn id="65542"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65554" name="AutoShape 33"/>
          <p:cNvCxnSpPr>
            <a:cxnSpLocks noChangeShapeType="1"/>
            <a:stCxn id="65545" idx="0"/>
            <a:endCxn id="65541"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65555" name="Rectangle 35"/>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dirty="0"/>
              <a:t>Colour Image Processing</a:t>
            </a:r>
            <a:endParaRPr lang="en-US" dirty="0"/>
          </a:p>
        </p:txBody>
      </p:sp>
      <p:sp>
        <p:nvSpPr>
          <p:cNvPr id="65556" name="Rectangle 36"/>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dirty="0"/>
              <a:t>Image Compression</a:t>
            </a:r>
            <a:endParaRPr lang="en-US" dirty="0"/>
          </a:p>
        </p:txBody>
      </p:sp>
    </p:spTree>
    <p:extLst>
      <p:ext uri="{BB962C8B-B14F-4D97-AF65-F5344CB8AC3E}">
        <p14:creationId xmlns:p14="http://schemas.microsoft.com/office/powerpoint/2010/main" val="21827694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Image Aquisition</a:t>
            </a:r>
            <a:endParaRPr lang="en-US" sz="3600"/>
          </a:p>
        </p:txBody>
      </p:sp>
      <p:sp>
        <p:nvSpPr>
          <p:cNvPr id="67587" name="Rectangle 3"/>
          <p:cNvSpPr>
            <a:spLocks noGrp="1" noChangeArrowheads="1"/>
          </p:cNvSpPr>
          <p:nvPr>
            <p:ph type="body" idx="1"/>
          </p:nvPr>
        </p:nvSpPr>
        <p:spPr/>
        <p:txBody>
          <a:bodyPr/>
          <a:lstStyle/>
          <a:p>
            <a:pPr marL="0" indent="0"/>
            <a:endParaRPr lang="en-GB"/>
          </a:p>
        </p:txBody>
      </p:sp>
      <p:sp>
        <p:nvSpPr>
          <p:cNvPr id="67588" name="Rectangle 4"/>
          <p:cNvSpPr>
            <a:spLocks noChangeArrowheads="1"/>
          </p:cNvSpPr>
          <p:nvPr/>
        </p:nvSpPr>
        <p:spPr bwMode="auto">
          <a:xfrm>
            <a:off x="2074863" y="4016376"/>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Acquisition</a:t>
            </a:r>
            <a:endParaRPr lang="en-US"/>
          </a:p>
        </p:txBody>
      </p:sp>
      <p:sp>
        <p:nvSpPr>
          <p:cNvPr id="67589"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67590"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67591"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67592"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67593"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67594"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67595" name="Text Box 11"/>
          <p:cNvSpPr txBox="1">
            <a:spLocks noChangeArrowheads="1"/>
          </p:cNvSpPr>
          <p:nvPr/>
        </p:nvSpPr>
        <p:spPr bwMode="auto">
          <a:xfrm>
            <a:off x="1979614" y="5372100"/>
            <a:ext cx="1964577"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67596" name="AutoShape 12"/>
          <p:cNvCxnSpPr>
            <a:cxnSpLocks noChangeShapeType="1"/>
            <a:stCxn id="67595" idx="0"/>
            <a:endCxn id="67588" idx="2"/>
          </p:cNvCxnSpPr>
          <p:nvPr/>
        </p:nvCxnSpPr>
        <p:spPr bwMode="auto">
          <a:xfrm flipH="1" flipV="1">
            <a:off x="2922588" y="4846638"/>
            <a:ext cx="39314" cy="525462"/>
          </a:xfrm>
          <a:prstGeom prst="straightConnector1">
            <a:avLst/>
          </a:prstGeom>
          <a:noFill/>
          <a:ln w="12700">
            <a:solidFill>
              <a:schemeClr val="tx1"/>
            </a:solidFill>
            <a:round/>
            <a:headEnd/>
            <a:tailEnd type="triangle" w="med" len="med"/>
          </a:ln>
        </p:spPr>
      </p:cxnSp>
      <p:cxnSp>
        <p:nvCxnSpPr>
          <p:cNvPr id="67597" name="AutoShape 13"/>
          <p:cNvCxnSpPr>
            <a:cxnSpLocks noChangeShapeType="1"/>
            <a:stCxn id="67588" idx="0"/>
            <a:endCxn id="67593" idx="2"/>
          </p:cNvCxnSpPr>
          <p:nvPr/>
        </p:nvCxnSpPr>
        <p:spPr bwMode="auto">
          <a:xfrm rot="-5400000">
            <a:off x="2785270" y="3860007"/>
            <a:ext cx="274637" cy="0"/>
          </a:xfrm>
          <a:prstGeom prst="straightConnector1">
            <a:avLst/>
          </a:prstGeom>
          <a:noFill/>
          <a:ln w="12700">
            <a:solidFill>
              <a:schemeClr val="tx1"/>
            </a:solidFill>
            <a:round/>
            <a:headEnd/>
            <a:tailEnd type="triangle" w="med" len="med"/>
          </a:ln>
        </p:spPr>
      </p:cxnSp>
      <p:cxnSp>
        <p:nvCxnSpPr>
          <p:cNvPr id="67598" name="AutoShape 14"/>
          <p:cNvCxnSpPr>
            <a:cxnSpLocks noChangeShapeType="1"/>
            <a:stCxn id="67594" idx="2"/>
            <a:endCxn id="67592"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67599" name="AutoShape 15"/>
          <p:cNvCxnSpPr>
            <a:cxnSpLocks noChangeShapeType="1"/>
            <a:stCxn id="67591" idx="2"/>
            <a:endCxn id="67594"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67600" name="AutoShape 16"/>
          <p:cNvCxnSpPr>
            <a:cxnSpLocks noChangeShapeType="1"/>
            <a:stCxn id="67590" idx="3"/>
            <a:endCxn id="67591"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67601" name="AutoShape 17"/>
          <p:cNvCxnSpPr>
            <a:cxnSpLocks noChangeShapeType="1"/>
            <a:stCxn id="67589" idx="3"/>
            <a:endCxn id="67590"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67602" name="AutoShape 18"/>
          <p:cNvCxnSpPr>
            <a:cxnSpLocks noChangeShapeType="1"/>
            <a:stCxn id="67593" idx="0"/>
            <a:endCxn id="67589"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pic>
        <p:nvPicPr>
          <p:cNvPr id="67603" name="Picture 19"/>
          <p:cNvPicPr>
            <a:picLocks noChangeAspect="1" noChangeArrowheads="1"/>
          </p:cNvPicPr>
          <p:nvPr/>
        </p:nvPicPr>
        <p:blipFill>
          <a:blip r:embed="rId3" cstate="print"/>
          <a:srcRect b="19398"/>
          <a:stretch>
            <a:fillRect/>
          </a:stretch>
        </p:blipFill>
        <p:spPr bwMode="auto">
          <a:xfrm>
            <a:off x="4076701" y="2894013"/>
            <a:ext cx="4043363" cy="2271712"/>
          </a:xfrm>
          <a:prstGeom prst="rect">
            <a:avLst/>
          </a:prstGeom>
          <a:noFill/>
          <a:ln w="9525">
            <a:noFill/>
            <a:miter lim="800000"/>
            <a:headEnd/>
            <a:tailEnd/>
          </a:ln>
        </p:spPr>
      </p:pic>
      <p:sp>
        <p:nvSpPr>
          <p:cNvPr id="67604" name="Rectangle 20"/>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67605" name="Rectangle 21"/>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spTree>
    <p:extLst>
      <p:ext uri="{BB962C8B-B14F-4D97-AF65-F5344CB8AC3E}">
        <p14:creationId xmlns:p14="http://schemas.microsoft.com/office/powerpoint/2010/main" val="15259551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28"/>
          <p:cNvSpPr>
            <a:spLocks noChangeArrowheads="1"/>
          </p:cNvSpPr>
          <p:nvPr/>
        </p:nvSpPr>
        <p:spPr bwMode="auto">
          <a:xfrm>
            <a:off x="5895975" y="3608389"/>
            <a:ext cx="400050" cy="414337"/>
          </a:xfrm>
          <a:prstGeom prst="rightArrow">
            <a:avLst>
              <a:gd name="adj1" fmla="val 50000"/>
              <a:gd name="adj2" fmla="val 25000"/>
            </a:avLst>
          </a:prstGeom>
          <a:solidFill>
            <a:schemeClr val="accent1"/>
          </a:solidFill>
          <a:ln w="12700">
            <a:solidFill>
              <a:schemeClr val="tx1"/>
            </a:solidFill>
            <a:miter lim="800000"/>
            <a:headEnd/>
            <a:tailEnd/>
          </a:ln>
        </p:spPr>
        <p:txBody>
          <a:bodyPr wrap="none" anchor="ctr"/>
          <a:lstStyle/>
          <a:p>
            <a:endParaRPr lang="en-GB"/>
          </a:p>
        </p:txBody>
      </p:sp>
      <p:sp>
        <p:nvSpPr>
          <p:cNvPr id="69635"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Image Enhancement</a:t>
            </a:r>
            <a:endParaRPr lang="en-US" sz="3600"/>
          </a:p>
        </p:txBody>
      </p:sp>
      <p:sp>
        <p:nvSpPr>
          <p:cNvPr id="69636" name="Rectangle 3"/>
          <p:cNvSpPr>
            <a:spLocks noGrp="1" noChangeArrowheads="1"/>
          </p:cNvSpPr>
          <p:nvPr>
            <p:ph type="body" idx="1"/>
          </p:nvPr>
        </p:nvSpPr>
        <p:spPr/>
        <p:txBody>
          <a:bodyPr/>
          <a:lstStyle/>
          <a:p>
            <a:pPr marL="0" indent="0"/>
            <a:endParaRPr lang="en-GB"/>
          </a:p>
        </p:txBody>
      </p:sp>
      <p:sp>
        <p:nvSpPr>
          <p:cNvPr id="69637"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69638"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69639"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69640"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69641"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69642" name="Rectangle 9"/>
          <p:cNvSpPr>
            <a:spLocks noChangeArrowheads="1"/>
          </p:cNvSpPr>
          <p:nvPr/>
        </p:nvSpPr>
        <p:spPr bwMode="auto">
          <a:xfrm>
            <a:off x="2074863" y="2892426"/>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Enhancement</a:t>
            </a:r>
            <a:endParaRPr lang="en-US"/>
          </a:p>
        </p:txBody>
      </p:sp>
      <p:sp>
        <p:nvSpPr>
          <p:cNvPr id="69643"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69644" name="Text Box 11"/>
          <p:cNvSpPr txBox="1">
            <a:spLocks noChangeArrowheads="1"/>
          </p:cNvSpPr>
          <p:nvPr/>
        </p:nvSpPr>
        <p:spPr bwMode="auto">
          <a:xfrm>
            <a:off x="1979614" y="5372100"/>
            <a:ext cx="1964577"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69645" name="AutoShape 12"/>
          <p:cNvCxnSpPr>
            <a:cxnSpLocks noChangeShapeType="1"/>
            <a:stCxn id="69644" idx="0"/>
            <a:endCxn id="69637" idx="2"/>
          </p:cNvCxnSpPr>
          <p:nvPr/>
        </p:nvCxnSpPr>
        <p:spPr bwMode="auto">
          <a:xfrm flipH="1" flipV="1">
            <a:off x="2922588" y="4846638"/>
            <a:ext cx="39314" cy="525462"/>
          </a:xfrm>
          <a:prstGeom prst="straightConnector1">
            <a:avLst/>
          </a:prstGeom>
          <a:noFill/>
          <a:ln w="12700">
            <a:solidFill>
              <a:schemeClr val="tx1"/>
            </a:solidFill>
            <a:round/>
            <a:headEnd/>
            <a:tailEnd type="triangle" w="med" len="med"/>
          </a:ln>
        </p:spPr>
      </p:cxnSp>
      <p:cxnSp>
        <p:nvCxnSpPr>
          <p:cNvPr id="69646" name="AutoShape 13"/>
          <p:cNvCxnSpPr>
            <a:cxnSpLocks noChangeShapeType="1"/>
            <a:stCxn id="69637" idx="0"/>
            <a:endCxn id="69642" idx="2"/>
          </p:cNvCxnSpPr>
          <p:nvPr/>
        </p:nvCxnSpPr>
        <p:spPr bwMode="auto">
          <a:xfrm rot="-5400000">
            <a:off x="2785270" y="3879057"/>
            <a:ext cx="274637" cy="0"/>
          </a:xfrm>
          <a:prstGeom prst="straightConnector1">
            <a:avLst/>
          </a:prstGeom>
          <a:noFill/>
          <a:ln w="12700">
            <a:solidFill>
              <a:schemeClr val="tx1"/>
            </a:solidFill>
            <a:round/>
            <a:headEnd/>
            <a:tailEnd type="triangle" w="med" len="med"/>
          </a:ln>
        </p:spPr>
      </p:cxnSp>
      <p:cxnSp>
        <p:nvCxnSpPr>
          <p:cNvPr id="69647" name="AutoShape 14"/>
          <p:cNvCxnSpPr>
            <a:cxnSpLocks noChangeShapeType="1"/>
            <a:stCxn id="69643" idx="2"/>
            <a:endCxn id="69641"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69648" name="AutoShape 15"/>
          <p:cNvCxnSpPr>
            <a:cxnSpLocks noChangeShapeType="1"/>
            <a:stCxn id="69640" idx="2"/>
            <a:endCxn id="69643"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69649" name="AutoShape 16"/>
          <p:cNvCxnSpPr>
            <a:cxnSpLocks noChangeShapeType="1"/>
            <a:stCxn id="69639" idx="3"/>
            <a:endCxn id="69640"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69650" name="AutoShape 17"/>
          <p:cNvCxnSpPr>
            <a:cxnSpLocks noChangeShapeType="1"/>
            <a:stCxn id="69638" idx="3"/>
            <a:endCxn id="69639"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69651" name="AutoShape 18"/>
          <p:cNvCxnSpPr>
            <a:cxnSpLocks noChangeShapeType="1"/>
            <a:stCxn id="69642" idx="0"/>
            <a:endCxn id="69638" idx="1"/>
          </p:cNvCxnSpPr>
          <p:nvPr/>
        </p:nvCxnSpPr>
        <p:spPr bwMode="auto">
          <a:xfrm rot="-5400000">
            <a:off x="3100389" y="1917701"/>
            <a:ext cx="777875" cy="1133475"/>
          </a:xfrm>
          <a:prstGeom prst="bentConnector2">
            <a:avLst/>
          </a:prstGeom>
          <a:noFill/>
          <a:ln w="12700">
            <a:solidFill>
              <a:schemeClr val="tx1"/>
            </a:solidFill>
            <a:miter lim="800000"/>
            <a:headEnd/>
            <a:tailEnd type="triangle" w="med" len="med"/>
          </a:ln>
        </p:spPr>
      </p:cxnSp>
      <p:sp>
        <p:nvSpPr>
          <p:cNvPr id="69652" name="Rectangle 20"/>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69653" name="Rectangle 21"/>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69654" name="Picture 24"/>
          <p:cNvPicPr>
            <a:picLocks noChangeAspect="1" noChangeArrowheads="1"/>
          </p:cNvPicPr>
          <p:nvPr/>
        </p:nvPicPr>
        <p:blipFill>
          <a:blip r:embed="rId3" cstate="print"/>
          <a:srcRect l="40881" t="1314" r="19798" b="50453"/>
          <a:stretch>
            <a:fillRect/>
          </a:stretch>
        </p:blipFill>
        <p:spPr bwMode="auto">
          <a:xfrm>
            <a:off x="3921125" y="2860676"/>
            <a:ext cx="2001838" cy="1978025"/>
          </a:xfrm>
          <a:prstGeom prst="rect">
            <a:avLst/>
          </a:prstGeom>
          <a:noFill/>
          <a:ln w="9525">
            <a:solidFill>
              <a:schemeClr val="tx1"/>
            </a:solidFill>
            <a:miter lim="800000"/>
            <a:headEnd/>
            <a:tailEnd/>
          </a:ln>
        </p:spPr>
      </p:pic>
      <p:pic>
        <p:nvPicPr>
          <p:cNvPr id="69655" name="Picture 27"/>
          <p:cNvPicPr>
            <a:picLocks noChangeAspect="1" noChangeArrowheads="1"/>
          </p:cNvPicPr>
          <p:nvPr/>
        </p:nvPicPr>
        <p:blipFill>
          <a:blip r:embed="rId3" cstate="print"/>
          <a:srcRect l="1335" t="50766" r="59975"/>
          <a:stretch>
            <a:fillRect/>
          </a:stretch>
        </p:blipFill>
        <p:spPr bwMode="auto">
          <a:xfrm>
            <a:off x="6292850" y="2889251"/>
            <a:ext cx="1968500" cy="2017713"/>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6998145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E4557-D9E5-4C16-B0F4-B71586AA9E8E}"/>
              </a:ext>
            </a:extLst>
          </p:cNvPr>
          <p:cNvSpPr>
            <a:spLocks noGrp="1"/>
          </p:cNvSpPr>
          <p:nvPr>
            <p:ph type="title"/>
          </p:nvPr>
        </p:nvSpPr>
        <p:spPr/>
        <p:txBody>
          <a:bodyPr/>
          <a:lstStyle/>
          <a:p>
            <a:r>
              <a:rPr lang="en-US" dirty="0"/>
              <a:t>Continue.</a:t>
            </a:r>
            <a:endParaRPr lang="en-IN" dirty="0"/>
          </a:p>
        </p:txBody>
      </p:sp>
      <p:sp>
        <p:nvSpPr>
          <p:cNvPr id="3" name="Content Placeholder 2">
            <a:extLst>
              <a:ext uri="{FF2B5EF4-FFF2-40B4-BE49-F238E27FC236}">
                <a16:creationId xmlns:a16="http://schemas.microsoft.com/office/drawing/2014/main" id="{1242BCA4-E819-4A99-BB06-6E00CDCA539B}"/>
              </a:ext>
            </a:extLst>
          </p:cNvPr>
          <p:cNvSpPr>
            <a:spLocks noGrp="1"/>
          </p:cNvSpPr>
          <p:nvPr>
            <p:ph idx="1"/>
          </p:nvPr>
        </p:nvSpPr>
        <p:spPr/>
        <p:txBody>
          <a:bodyPr>
            <a:normAutofit fontScale="92500" lnSpcReduction="10000"/>
          </a:bodyPr>
          <a:lstStyle/>
          <a:p>
            <a:pPr marL="0" indent="0" algn="just">
              <a:lnSpc>
                <a:spcPct val="160000"/>
              </a:lnSpc>
              <a:buNone/>
            </a:pPr>
            <a:r>
              <a:rPr lang="en-US" b="0" dirty="0">
                <a:solidFill>
                  <a:srgbClr val="212121"/>
                </a:solidFill>
                <a:effectLst>
                  <a:outerShdw blurRad="38100" dist="38100" dir="2700000" algn="tl">
                    <a:srgbClr val="000000">
                      <a:alpha val="43137"/>
                    </a:srgbClr>
                  </a:outerShdw>
                </a:effectLst>
                <a:latin typeface="Roboto" panose="02000000000000000000" pitchFamily="2" charset="0"/>
              </a:rPr>
              <a:t>What Can I Do With MATLAB?</a:t>
            </a:r>
          </a:p>
          <a:p>
            <a:pPr algn="just">
              <a:lnSpc>
                <a:spcPct val="160000"/>
              </a:lnSpc>
              <a:buFont typeface="Wingdings" panose="05000000000000000000" pitchFamily="2" charset="2"/>
              <a:buChar char="q"/>
            </a:pPr>
            <a:r>
              <a:rPr lang="en-US" dirty="0">
                <a:effectLst>
                  <a:outerShdw blurRad="38100" dist="38100" dir="2700000" algn="tl">
                    <a:srgbClr val="000000">
                      <a:alpha val="43137"/>
                    </a:srgbClr>
                  </a:outerShdw>
                </a:effectLst>
              </a:rPr>
              <a:t>Analyze data</a:t>
            </a:r>
          </a:p>
          <a:p>
            <a:pPr algn="just">
              <a:lnSpc>
                <a:spcPct val="160000"/>
              </a:lnSpc>
              <a:buFont typeface="Wingdings" panose="05000000000000000000" pitchFamily="2" charset="2"/>
              <a:buChar char="q"/>
            </a:pPr>
            <a:r>
              <a:rPr lang="en-US" dirty="0">
                <a:effectLst>
                  <a:outerShdw blurRad="38100" dist="38100" dir="2700000" algn="tl">
                    <a:srgbClr val="000000">
                      <a:alpha val="43137"/>
                    </a:srgbClr>
                  </a:outerShdw>
                </a:effectLst>
              </a:rPr>
              <a:t>Develop algorithms</a:t>
            </a:r>
          </a:p>
          <a:p>
            <a:pPr algn="just">
              <a:lnSpc>
                <a:spcPct val="160000"/>
              </a:lnSpc>
              <a:buFont typeface="Wingdings" panose="05000000000000000000" pitchFamily="2" charset="2"/>
              <a:buChar char="q"/>
            </a:pPr>
            <a:r>
              <a:rPr lang="en-US" dirty="0">
                <a:effectLst>
                  <a:outerShdw blurRad="38100" dist="38100" dir="2700000" algn="tl">
                    <a:srgbClr val="000000">
                      <a:alpha val="43137"/>
                    </a:srgbClr>
                  </a:outerShdw>
                </a:effectLst>
              </a:rPr>
              <a:t>Create models and applications</a:t>
            </a:r>
          </a:p>
          <a:p>
            <a:pPr algn="just">
              <a:lnSpc>
                <a:spcPct val="160000"/>
              </a:lnSpc>
            </a:pPr>
            <a:r>
              <a:rPr lang="en-US" dirty="0">
                <a:effectLst>
                  <a:outerShdw blurRad="38100" dist="38100" dir="2700000" algn="tl">
                    <a:srgbClr val="000000">
                      <a:alpha val="43137"/>
                    </a:srgbClr>
                  </a:outerShdw>
                </a:effectLst>
              </a:rPr>
              <a:t>Millions of engineers and scientists worldwide use MATLAB for a range of applications, in industry and academia, including deep learning and machine learning, signal processing and communications, image and video processing, control systems, test and measurement, computational finance, and computational biology.</a:t>
            </a:r>
            <a:endParaRPr lang="en-IN" dirty="0">
              <a:effectLst>
                <a:outerShdw blurRad="38100" dist="38100" dir="2700000" algn="tl">
                  <a:srgbClr val="000000">
                    <a:alpha val="43137"/>
                  </a:srgbClr>
                </a:outerShdw>
              </a:effectLst>
            </a:endParaRPr>
          </a:p>
          <a:p>
            <a:endParaRPr lang="en-IN" dirty="0"/>
          </a:p>
        </p:txBody>
      </p:sp>
    </p:spTree>
    <p:extLst>
      <p:ext uri="{BB962C8B-B14F-4D97-AF65-F5344CB8AC3E}">
        <p14:creationId xmlns:p14="http://schemas.microsoft.com/office/powerpoint/2010/main" val="8485256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Image Restoration</a:t>
            </a:r>
            <a:endParaRPr lang="en-US" sz="3600"/>
          </a:p>
        </p:txBody>
      </p:sp>
      <p:sp>
        <p:nvSpPr>
          <p:cNvPr id="71683" name="Rectangle 3"/>
          <p:cNvSpPr>
            <a:spLocks noGrp="1" noChangeArrowheads="1"/>
          </p:cNvSpPr>
          <p:nvPr>
            <p:ph type="body" idx="1"/>
          </p:nvPr>
        </p:nvSpPr>
        <p:spPr/>
        <p:txBody>
          <a:bodyPr/>
          <a:lstStyle/>
          <a:p>
            <a:pPr marL="0" indent="0"/>
            <a:endParaRPr lang="en-GB"/>
          </a:p>
        </p:txBody>
      </p:sp>
      <p:sp>
        <p:nvSpPr>
          <p:cNvPr id="71684"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1685" name="Rectangle 5"/>
          <p:cNvSpPr>
            <a:spLocks noChangeArrowheads="1"/>
          </p:cNvSpPr>
          <p:nvPr/>
        </p:nvSpPr>
        <p:spPr bwMode="auto">
          <a:xfrm>
            <a:off x="4056063" y="1679576"/>
            <a:ext cx="1695450" cy="830263"/>
          </a:xfrm>
          <a:prstGeom prst="rect">
            <a:avLst/>
          </a:prstGeom>
          <a:solidFill>
            <a:schemeClr val="accent1"/>
          </a:solidFill>
          <a:ln w="38100">
            <a:solidFill>
              <a:schemeClr val="tx1"/>
            </a:solidFill>
            <a:miter lim="800000"/>
            <a:headEnd/>
            <a:tailEnd/>
          </a:ln>
        </p:spPr>
        <p:txBody>
          <a:bodyPr anchor="ctr"/>
          <a:lstStyle/>
          <a:p>
            <a:pPr algn="ctr"/>
            <a:r>
              <a:rPr lang="en-IE"/>
              <a:t>Image Restoration</a:t>
            </a:r>
            <a:endParaRPr lang="en-US"/>
          </a:p>
        </p:txBody>
      </p:sp>
      <p:sp>
        <p:nvSpPr>
          <p:cNvPr id="71686"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1687"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1688"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1689"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1690"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1691" name="Text Box 11"/>
          <p:cNvSpPr txBox="1">
            <a:spLocks noChangeArrowheads="1"/>
          </p:cNvSpPr>
          <p:nvPr/>
        </p:nvSpPr>
        <p:spPr bwMode="auto">
          <a:xfrm>
            <a:off x="1979614" y="5372100"/>
            <a:ext cx="1964577"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71692" name="AutoShape 12"/>
          <p:cNvCxnSpPr>
            <a:cxnSpLocks noChangeShapeType="1"/>
            <a:stCxn id="71691" idx="0"/>
            <a:endCxn id="71684" idx="2"/>
          </p:cNvCxnSpPr>
          <p:nvPr/>
        </p:nvCxnSpPr>
        <p:spPr bwMode="auto">
          <a:xfrm flipH="1" flipV="1">
            <a:off x="2922588" y="4846638"/>
            <a:ext cx="39314" cy="525462"/>
          </a:xfrm>
          <a:prstGeom prst="straightConnector1">
            <a:avLst/>
          </a:prstGeom>
          <a:noFill/>
          <a:ln w="12700">
            <a:solidFill>
              <a:schemeClr val="tx1"/>
            </a:solidFill>
            <a:round/>
            <a:headEnd/>
            <a:tailEnd type="triangle" w="med" len="med"/>
          </a:ln>
        </p:spPr>
      </p:cxnSp>
      <p:cxnSp>
        <p:nvCxnSpPr>
          <p:cNvPr id="71693" name="AutoShape 13"/>
          <p:cNvCxnSpPr>
            <a:cxnSpLocks noChangeShapeType="1"/>
            <a:stCxn id="71684" idx="0"/>
            <a:endCxn id="71689"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1694" name="AutoShape 14"/>
          <p:cNvCxnSpPr>
            <a:cxnSpLocks noChangeShapeType="1"/>
            <a:stCxn id="71690" idx="2"/>
            <a:endCxn id="71688"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71695" name="AutoShape 15"/>
          <p:cNvCxnSpPr>
            <a:cxnSpLocks noChangeShapeType="1"/>
            <a:stCxn id="71687" idx="2"/>
            <a:endCxn id="71690"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71696" name="AutoShape 16"/>
          <p:cNvCxnSpPr>
            <a:cxnSpLocks noChangeShapeType="1"/>
            <a:stCxn id="71686" idx="3"/>
            <a:endCxn id="71687"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71697" name="AutoShape 17"/>
          <p:cNvCxnSpPr>
            <a:cxnSpLocks noChangeShapeType="1"/>
            <a:stCxn id="71685" idx="3"/>
            <a:endCxn id="71686" idx="1"/>
          </p:cNvCxnSpPr>
          <p:nvPr/>
        </p:nvCxnSpPr>
        <p:spPr bwMode="auto">
          <a:xfrm>
            <a:off x="5770564" y="2095500"/>
            <a:ext cx="663575" cy="0"/>
          </a:xfrm>
          <a:prstGeom prst="straightConnector1">
            <a:avLst/>
          </a:prstGeom>
          <a:noFill/>
          <a:ln w="12700">
            <a:solidFill>
              <a:schemeClr val="tx1"/>
            </a:solidFill>
            <a:round/>
            <a:headEnd/>
            <a:tailEnd type="triangle" w="med" len="med"/>
          </a:ln>
        </p:spPr>
      </p:cxnSp>
      <p:cxnSp>
        <p:nvCxnSpPr>
          <p:cNvPr id="71698" name="AutoShape 18"/>
          <p:cNvCxnSpPr>
            <a:cxnSpLocks noChangeShapeType="1"/>
            <a:stCxn id="71689" idx="0"/>
            <a:endCxn id="71685" idx="1"/>
          </p:cNvCxnSpPr>
          <p:nvPr/>
        </p:nvCxnSpPr>
        <p:spPr bwMode="auto">
          <a:xfrm rot="-5400000">
            <a:off x="3081339" y="1936751"/>
            <a:ext cx="796925" cy="1114425"/>
          </a:xfrm>
          <a:prstGeom prst="bentConnector2">
            <a:avLst/>
          </a:prstGeom>
          <a:noFill/>
          <a:ln w="12700">
            <a:solidFill>
              <a:schemeClr val="tx1"/>
            </a:solidFill>
            <a:miter lim="800000"/>
            <a:headEnd/>
            <a:tailEnd type="triangle" w="med" len="med"/>
          </a:ln>
        </p:spPr>
      </p:cxnSp>
      <p:sp>
        <p:nvSpPr>
          <p:cNvPr id="71699"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1700"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1701" name="Picture 24"/>
          <p:cNvPicPr>
            <a:picLocks noChangeAspect="1" noChangeArrowheads="1"/>
          </p:cNvPicPr>
          <p:nvPr/>
        </p:nvPicPr>
        <p:blipFill>
          <a:blip r:embed="rId3" cstate="print"/>
          <a:srcRect l="39732" t="50377" r="21088"/>
          <a:stretch>
            <a:fillRect/>
          </a:stretch>
        </p:blipFill>
        <p:spPr bwMode="auto">
          <a:xfrm>
            <a:off x="5845175" y="3765550"/>
            <a:ext cx="2427288" cy="1849438"/>
          </a:xfrm>
          <a:prstGeom prst="rect">
            <a:avLst/>
          </a:prstGeom>
          <a:noFill/>
          <a:ln w="9525">
            <a:solidFill>
              <a:schemeClr val="tx1"/>
            </a:solidFill>
            <a:miter lim="800000"/>
            <a:headEnd/>
            <a:tailEnd/>
          </a:ln>
        </p:spPr>
      </p:pic>
      <p:pic>
        <p:nvPicPr>
          <p:cNvPr id="71702" name="Picture 23"/>
          <p:cNvPicPr>
            <a:picLocks noChangeAspect="1" noChangeArrowheads="1"/>
          </p:cNvPicPr>
          <p:nvPr/>
        </p:nvPicPr>
        <p:blipFill>
          <a:blip r:embed="rId3" cstate="print"/>
          <a:srcRect r="60266" b="50418"/>
          <a:stretch>
            <a:fillRect/>
          </a:stretch>
        </p:blipFill>
        <p:spPr bwMode="auto">
          <a:xfrm>
            <a:off x="3887788" y="2674938"/>
            <a:ext cx="2462212" cy="184785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7922138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Morphological Processing</a:t>
            </a:r>
            <a:endParaRPr lang="en-US" sz="3600"/>
          </a:p>
        </p:txBody>
      </p:sp>
      <p:sp>
        <p:nvSpPr>
          <p:cNvPr id="73731" name="Rectangle 3"/>
          <p:cNvSpPr>
            <a:spLocks noGrp="1" noChangeArrowheads="1"/>
          </p:cNvSpPr>
          <p:nvPr>
            <p:ph type="body" idx="1"/>
          </p:nvPr>
        </p:nvSpPr>
        <p:spPr/>
        <p:txBody>
          <a:bodyPr/>
          <a:lstStyle/>
          <a:p>
            <a:pPr marL="0" indent="0"/>
            <a:endParaRPr lang="en-GB"/>
          </a:p>
        </p:txBody>
      </p:sp>
      <p:sp>
        <p:nvSpPr>
          <p:cNvPr id="73732"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3733"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3734" name="Rectangle 6"/>
          <p:cNvSpPr>
            <a:spLocks noChangeArrowheads="1"/>
          </p:cNvSpPr>
          <p:nvPr/>
        </p:nvSpPr>
        <p:spPr bwMode="auto">
          <a:xfrm>
            <a:off x="6434138" y="1679576"/>
            <a:ext cx="1695450" cy="830263"/>
          </a:xfrm>
          <a:prstGeom prst="rect">
            <a:avLst/>
          </a:prstGeom>
          <a:solidFill>
            <a:schemeClr val="accent1"/>
          </a:solidFill>
          <a:ln w="38100">
            <a:solidFill>
              <a:schemeClr val="tx1"/>
            </a:solidFill>
            <a:miter lim="800000"/>
            <a:headEnd/>
            <a:tailEnd/>
          </a:ln>
        </p:spPr>
        <p:txBody>
          <a:bodyPr anchor="ctr"/>
          <a:lstStyle/>
          <a:p>
            <a:pPr algn="ctr"/>
            <a:r>
              <a:rPr lang="en-IE"/>
              <a:t>Morphological Processing</a:t>
            </a:r>
            <a:endParaRPr lang="en-US"/>
          </a:p>
        </p:txBody>
      </p:sp>
      <p:sp>
        <p:nvSpPr>
          <p:cNvPr id="73735"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3736"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3737"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3738"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3739" name="Text Box 11"/>
          <p:cNvSpPr txBox="1">
            <a:spLocks noChangeArrowheads="1"/>
          </p:cNvSpPr>
          <p:nvPr/>
        </p:nvSpPr>
        <p:spPr bwMode="auto">
          <a:xfrm>
            <a:off x="1979614" y="5372100"/>
            <a:ext cx="1964577"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73740" name="AutoShape 12"/>
          <p:cNvCxnSpPr>
            <a:cxnSpLocks noChangeShapeType="1"/>
            <a:stCxn id="73739" idx="0"/>
            <a:endCxn id="73732" idx="2"/>
          </p:cNvCxnSpPr>
          <p:nvPr/>
        </p:nvCxnSpPr>
        <p:spPr bwMode="auto">
          <a:xfrm flipH="1" flipV="1">
            <a:off x="2922588" y="4846638"/>
            <a:ext cx="39314" cy="525462"/>
          </a:xfrm>
          <a:prstGeom prst="straightConnector1">
            <a:avLst/>
          </a:prstGeom>
          <a:noFill/>
          <a:ln w="12700">
            <a:solidFill>
              <a:schemeClr val="tx1"/>
            </a:solidFill>
            <a:round/>
            <a:headEnd/>
            <a:tailEnd type="triangle" w="med" len="med"/>
          </a:ln>
        </p:spPr>
      </p:cxnSp>
      <p:cxnSp>
        <p:nvCxnSpPr>
          <p:cNvPr id="73741" name="AutoShape 13"/>
          <p:cNvCxnSpPr>
            <a:cxnSpLocks noChangeShapeType="1"/>
            <a:stCxn id="73732" idx="0"/>
            <a:endCxn id="73737"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3742" name="AutoShape 14"/>
          <p:cNvCxnSpPr>
            <a:cxnSpLocks noChangeShapeType="1"/>
            <a:stCxn id="73738" idx="2"/>
            <a:endCxn id="73736"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73743" name="AutoShape 15"/>
          <p:cNvCxnSpPr>
            <a:cxnSpLocks noChangeShapeType="1"/>
            <a:stCxn id="73735" idx="2"/>
            <a:endCxn id="73738"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73744" name="AutoShape 16"/>
          <p:cNvCxnSpPr>
            <a:cxnSpLocks noChangeShapeType="1"/>
            <a:stCxn id="73734" idx="3"/>
            <a:endCxn id="73735" idx="0"/>
          </p:cNvCxnSpPr>
          <p:nvPr/>
        </p:nvCxnSpPr>
        <p:spPr bwMode="auto">
          <a:xfrm>
            <a:off x="8148639" y="2095501"/>
            <a:ext cx="1100137" cy="796925"/>
          </a:xfrm>
          <a:prstGeom prst="bentConnector2">
            <a:avLst/>
          </a:prstGeom>
          <a:noFill/>
          <a:ln w="12700">
            <a:solidFill>
              <a:schemeClr val="tx1"/>
            </a:solidFill>
            <a:miter lim="800000"/>
            <a:headEnd/>
            <a:tailEnd type="triangle" w="med" len="med"/>
          </a:ln>
        </p:spPr>
      </p:cxnSp>
      <p:cxnSp>
        <p:nvCxnSpPr>
          <p:cNvPr id="73745" name="AutoShape 17"/>
          <p:cNvCxnSpPr>
            <a:cxnSpLocks noChangeShapeType="1"/>
            <a:stCxn id="73733" idx="3"/>
            <a:endCxn id="73734" idx="1"/>
          </p:cNvCxnSpPr>
          <p:nvPr/>
        </p:nvCxnSpPr>
        <p:spPr bwMode="auto">
          <a:xfrm>
            <a:off x="5751514" y="2095500"/>
            <a:ext cx="663575" cy="0"/>
          </a:xfrm>
          <a:prstGeom prst="straightConnector1">
            <a:avLst/>
          </a:prstGeom>
          <a:noFill/>
          <a:ln w="12700">
            <a:solidFill>
              <a:schemeClr val="tx1"/>
            </a:solidFill>
            <a:round/>
            <a:headEnd/>
            <a:tailEnd type="triangle" w="med" len="med"/>
          </a:ln>
        </p:spPr>
      </p:cxnSp>
      <p:cxnSp>
        <p:nvCxnSpPr>
          <p:cNvPr id="73746" name="AutoShape 18"/>
          <p:cNvCxnSpPr>
            <a:cxnSpLocks noChangeShapeType="1"/>
            <a:stCxn id="73737" idx="0"/>
            <a:endCxn id="73733"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3747"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3748"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3749" name="Picture 21"/>
          <p:cNvPicPr>
            <a:picLocks noChangeAspect="1" noChangeArrowheads="1"/>
          </p:cNvPicPr>
          <p:nvPr/>
        </p:nvPicPr>
        <p:blipFill>
          <a:blip r:embed="rId3" cstate="print"/>
          <a:srcRect r="19370"/>
          <a:stretch>
            <a:fillRect/>
          </a:stretch>
        </p:blipFill>
        <p:spPr bwMode="auto">
          <a:xfrm>
            <a:off x="4351338" y="2563814"/>
            <a:ext cx="3460750" cy="3163887"/>
          </a:xfrm>
          <a:prstGeom prst="rect">
            <a:avLst/>
          </a:prstGeom>
          <a:noFill/>
          <a:ln w="9525">
            <a:noFill/>
            <a:miter lim="800000"/>
            <a:headEnd/>
            <a:tailEnd/>
          </a:ln>
        </p:spPr>
      </p:pic>
    </p:spTree>
    <p:extLst>
      <p:ext uri="{BB962C8B-B14F-4D97-AF65-F5344CB8AC3E}">
        <p14:creationId xmlns:p14="http://schemas.microsoft.com/office/powerpoint/2010/main" val="13113950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Segmentation</a:t>
            </a:r>
            <a:endParaRPr lang="en-US" sz="3600"/>
          </a:p>
        </p:txBody>
      </p:sp>
      <p:sp>
        <p:nvSpPr>
          <p:cNvPr id="75779" name="Rectangle 3"/>
          <p:cNvSpPr>
            <a:spLocks noGrp="1" noChangeArrowheads="1"/>
          </p:cNvSpPr>
          <p:nvPr>
            <p:ph type="body" idx="1"/>
          </p:nvPr>
        </p:nvSpPr>
        <p:spPr/>
        <p:txBody>
          <a:bodyPr/>
          <a:lstStyle/>
          <a:p>
            <a:pPr marL="0" indent="0"/>
            <a:endParaRPr lang="en-GB"/>
          </a:p>
        </p:txBody>
      </p:sp>
      <p:sp>
        <p:nvSpPr>
          <p:cNvPr id="75780"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5781"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5782"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5783" name="Rectangle 7"/>
          <p:cNvSpPr>
            <a:spLocks noChangeArrowheads="1"/>
          </p:cNvSpPr>
          <p:nvPr/>
        </p:nvSpPr>
        <p:spPr bwMode="auto">
          <a:xfrm>
            <a:off x="8401050" y="2892426"/>
            <a:ext cx="1695450" cy="830263"/>
          </a:xfrm>
          <a:prstGeom prst="rect">
            <a:avLst/>
          </a:prstGeom>
          <a:solidFill>
            <a:schemeClr val="accent1"/>
          </a:solidFill>
          <a:ln w="38100">
            <a:solidFill>
              <a:schemeClr val="tx1"/>
            </a:solidFill>
            <a:miter lim="800000"/>
            <a:headEnd/>
            <a:tailEnd/>
          </a:ln>
        </p:spPr>
        <p:txBody>
          <a:bodyPr anchor="ctr"/>
          <a:lstStyle/>
          <a:p>
            <a:pPr algn="ctr"/>
            <a:r>
              <a:rPr lang="en-IE"/>
              <a:t>Segmentation</a:t>
            </a:r>
            <a:endParaRPr lang="en-US"/>
          </a:p>
        </p:txBody>
      </p:sp>
      <p:sp>
        <p:nvSpPr>
          <p:cNvPr id="75784"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5785"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5786"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5787" name="Text Box 11"/>
          <p:cNvSpPr txBox="1">
            <a:spLocks noChangeArrowheads="1"/>
          </p:cNvSpPr>
          <p:nvPr/>
        </p:nvSpPr>
        <p:spPr bwMode="auto">
          <a:xfrm>
            <a:off x="1979614" y="5372100"/>
            <a:ext cx="1964577"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75788" name="AutoShape 12"/>
          <p:cNvCxnSpPr>
            <a:cxnSpLocks noChangeShapeType="1"/>
            <a:stCxn id="75787" idx="0"/>
            <a:endCxn id="75780" idx="2"/>
          </p:cNvCxnSpPr>
          <p:nvPr/>
        </p:nvCxnSpPr>
        <p:spPr bwMode="auto">
          <a:xfrm flipH="1" flipV="1">
            <a:off x="2922588" y="4846638"/>
            <a:ext cx="39314" cy="525462"/>
          </a:xfrm>
          <a:prstGeom prst="straightConnector1">
            <a:avLst/>
          </a:prstGeom>
          <a:noFill/>
          <a:ln w="12700">
            <a:solidFill>
              <a:schemeClr val="tx1"/>
            </a:solidFill>
            <a:round/>
            <a:headEnd/>
            <a:tailEnd type="triangle" w="med" len="med"/>
          </a:ln>
        </p:spPr>
      </p:cxnSp>
      <p:cxnSp>
        <p:nvCxnSpPr>
          <p:cNvPr id="75789" name="AutoShape 13"/>
          <p:cNvCxnSpPr>
            <a:cxnSpLocks noChangeShapeType="1"/>
            <a:stCxn id="75780" idx="0"/>
            <a:endCxn id="75785"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5790" name="AutoShape 14"/>
          <p:cNvCxnSpPr>
            <a:cxnSpLocks noChangeShapeType="1"/>
            <a:stCxn id="75786" idx="2"/>
            <a:endCxn id="75784"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75791" name="AutoShape 15"/>
          <p:cNvCxnSpPr>
            <a:cxnSpLocks noChangeShapeType="1"/>
            <a:stCxn id="75783" idx="2"/>
            <a:endCxn id="75786" idx="0"/>
          </p:cNvCxnSpPr>
          <p:nvPr/>
        </p:nvCxnSpPr>
        <p:spPr bwMode="auto">
          <a:xfrm rot="5400000">
            <a:off x="9111457" y="3879057"/>
            <a:ext cx="274637" cy="0"/>
          </a:xfrm>
          <a:prstGeom prst="straightConnector1">
            <a:avLst/>
          </a:prstGeom>
          <a:noFill/>
          <a:ln w="12700">
            <a:solidFill>
              <a:schemeClr val="tx1"/>
            </a:solidFill>
            <a:round/>
            <a:headEnd/>
            <a:tailEnd type="triangle" w="med" len="med"/>
          </a:ln>
        </p:spPr>
      </p:cxnSp>
      <p:cxnSp>
        <p:nvCxnSpPr>
          <p:cNvPr id="75792" name="AutoShape 16"/>
          <p:cNvCxnSpPr>
            <a:cxnSpLocks noChangeShapeType="1"/>
            <a:stCxn id="75782" idx="3"/>
            <a:endCxn id="75783" idx="0"/>
          </p:cNvCxnSpPr>
          <p:nvPr/>
        </p:nvCxnSpPr>
        <p:spPr bwMode="auto">
          <a:xfrm>
            <a:off x="8129589" y="2095501"/>
            <a:ext cx="1119187" cy="777875"/>
          </a:xfrm>
          <a:prstGeom prst="bentConnector2">
            <a:avLst/>
          </a:prstGeom>
          <a:noFill/>
          <a:ln w="12700">
            <a:solidFill>
              <a:schemeClr val="tx1"/>
            </a:solidFill>
            <a:miter lim="800000"/>
            <a:headEnd/>
            <a:tailEnd type="triangle" w="med" len="med"/>
          </a:ln>
        </p:spPr>
      </p:cxnSp>
      <p:cxnSp>
        <p:nvCxnSpPr>
          <p:cNvPr id="75793" name="AutoShape 17"/>
          <p:cNvCxnSpPr>
            <a:cxnSpLocks noChangeShapeType="1"/>
            <a:stCxn id="75781" idx="3"/>
            <a:endCxn id="75782"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75794" name="AutoShape 18"/>
          <p:cNvCxnSpPr>
            <a:cxnSpLocks noChangeShapeType="1"/>
            <a:stCxn id="75785" idx="0"/>
            <a:endCxn id="75781"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5795"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5796"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5797" name="Picture 21"/>
          <p:cNvPicPr>
            <a:picLocks noChangeAspect="1" noChangeArrowheads="1"/>
          </p:cNvPicPr>
          <p:nvPr/>
        </p:nvPicPr>
        <p:blipFill>
          <a:blip r:embed="rId3" cstate="print">
            <a:lum contrast="12000"/>
          </a:blip>
          <a:srcRect r="21220"/>
          <a:stretch>
            <a:fillRect/>
          </a:stretch>
        </p:blipFill>
        <p:spPr bwMode="auto">
          <a:xfrm>
            <a:off x="4405314" y="2559051"/>
            <a:ext cx="3349625" cy="3063875"/>
          </a:xfrm>
          <a:prstGeom prst="rect">
            <a:avLst/>
          </a:prstGeom>
          <a:noFill/>
          <a:ln w="9525">
            <a:noFill/>
            <a:miter lim="800000"/>
            <a:headEnd/>
            <a:tailEnd/>
          </a:ln>
        </p:spPr>
      </p:pic>
      <p:pic>
        <p:nvPicPr>
          <p:cNvPr id="75798" name="Picture 22"/>
          <p:cNvPicPr>
            <a:picLocks noChangeAspect="1" noChangeArrowheads="1"/>
          </p:cNvPicPr>
          <p:nvPr/>
        </p:nvPicPr>
        <p:blipFill>
          <a:blip r:embed="rId3" cstate="print">
            <a:lum bright="-24000" contrast="60000"/>
          </a:blip>
          <a:srcRect t="52643" r="59154"/>
          <a:stretch>
            <a:fillRect/>
          </a:stretch>
        </p:blipFill>
        <p:spPr bwMode="auto">
          <a:xfrm>
            <a:off x="4368801" y="4183064"/>
            <a:ext cx="1736725" cy="1450975"/>
          </a:xfrm>
          <a:prstGeom prst="rect">
            <a:avLst/>
          </a:prstGeom>
          <a:noFill/>
          <a:ln w="9525">
            <a:noFill/>
            <a:miter lim="800000"/>
            <a:headEnd/>
            <a:tailEnd/>
          </a:ln>
        </p:spPr>
      </p:pic>
    </p:spTree>
    <p:extLst>
      <p:ext uri="{BB962C8B-B14F-4D97-AF65-F5344CB8AC3E}">
        <p14:creationId xmlns:p14="http://schemas.microsoft.com/office/powerpoint/2010/main" val="4195715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Object Recognition</a:t>
            </a:r>
            <a:endParaRPr lang="en-US" sz="3600"/>
          </a:p>
        </p:txBody>
      </p:sp>
      <p:sp>
        <p:nvSpPr>
          <p:cNvPr id="77827" name="Rectangle 3"/>
          <p:cNvSpPr>
            <a:spLocks noGrp="1" noChangeArrowheads="1"/>
          </p:cNvSpPr>
          <p:nvPr>
            <p:ph type="body" idx="1"/>
          </p:nvPr>
        </p:nvSpPr>
        <p:spPr/>
        <p:txBody>
          <a:bodyPr/>
          <a:lstStyle/>
          <a:p>
            <a:pPr marL="0" indent="0"/>
            <a:endParaRPr lang="en-GB"/>
          </a:p>
        </p:txBody>
      </p:sp>
      <p:sp>
        <p:nvSpPr>
          <p:cNvPr id="77828"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7829"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7830"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7831"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7832"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77833"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7834" name="Rectangle 10"/>
          <p:cNvSpPr>
            <a:spLocks noChangeArrowheads="1"/>
          </p:cNvSpPr>
          <p:nvPr/>
        </p:nvSpPr>
        <p:spPr bwMode="auto">
          <a:xfrm>
            <a:off x="8401050" y="4016376"/>
            <a:ext cx="1695450" cy="830263"/>
          </a:xfrm>
          <a:prstGeom prst="rect">
            <a:avLst/>
          </a:prstGeom>
          <a:solidFill>
            <a:schemeClr val="accent1"/>
          </a:solidFill>
          <a:ln w="38100">
            <a:solidFill>
              <a:schemeClr val="tx1"/>
            </a:solidFill>
            <a:miter lim="800000"/>
            <a:headEnd/>
            <a:tailEnd/>
          </a:ln>
        </p:spPr>
        <p:txBody>
          <a:bodyPr anchor="ctr"/>
          <a:lstStyle/>
          <a:p>
            <a:pPr algn="ctr"/>
            <a:r>
              <a:rPr lang="en-IE" sz="1700"/>
              <a:t>Object Recognition</a:t>
            </a:r>
            <a:endParaRPr lang="en-US" sz="1700"/>
          </a:p>
        </p:txBody>
      </p:sp>
      <p:sp>
        <p:nvSpPr>
          <p:cNvPr id="77835" name="Text Box 11"/>
          <p:cNvSpPr txBox="1">
            <a:spLocks noChangeArrowheads="1"/>
          </p:cNvSpPr>
          <p:nvPr/>
        </p:nvSpPr>
        <p:spPr bwMode="auto">
          <a:xfrm>
            <a:off x="1979614" y="5372100"/>
            <a:ext cx="1964577"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77836" name="AutoShape 12"/>
          <p:cNvCxnSpPr>
            <a:cxnSpLocks noChangeShapeType="1"/>
            <a:stCxn id="77835" idx="0"/>
            <a:endCxn id="77828" idx="2"/>
          </p:cNvCxnSpPr>
          <p:nvPr/>
        </p:nvCxnSpPr>
        <p:spPr bwMode="auto">
          <a:xfrm flipH="1" flipV="1">
            <a:off x="2922588" y="4846638"/>
            <a:ext cx="39314" cy="525462"/>
          </a:xfrm>
          <a:prstGeom prst="straightConnector1">
            <a:avLst/>
          </a:prstGeom>
          <a:noFill/>
          <a:ln w="12700">
            <a:solidFill>
              <a:schemeClr val="tx1"/>
            </a:solidFill>
            <a:round/>
            <a:headEnd/>
            <a:tailEnd type="triangle" w="med" len="med"/>
          </a:ln>
        </p:spPr>
      </p:cxnSp>
      <p:cxnSp>
        <p:nvCxnSpPr>
          <p:cNvPr id="77837" name="AutoShape 13"/>
          <p:cNvCxnSpPr>
            <a:cxnSpLocks noChangeShapeType="1"/>
            <a:stCxn id="77828" idx="0"/>
            <a:endCxn id="77833"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7838" name="AutoShape 14"/>
          <p:cNvCxnSpPr>
            <a:cxnSpLocks noChangeShapeType="1"/>
            <a:stCxn id="77834" idx="2"/>
            <a:endCxn id="77832" idx="0"/>
          </p:cNvCxnSpPr>
          <p:nvPr/>
        </p:nvCxnSpPr>
        <p:spPr bwMode="auto">
          <a:xfrm rot="5400000">
            <a:off x="9111457" y="5003007"/>
            <a:ext cx="274637" cy="0"/>
          </a:xfrm>
          <a:prstGeom prst="straightConnector1">
            <a:avLst/>
          </a:prstGeom>
          <a:noFill/>
          <a:ln w="12700">
            <a:solidFill>
              <a:schemeClr val="tx1"/>
            </a:solidFill>
            <a:round/>
            <a:headEnd/>
            <a:tailEnd type="triangle" w="med" len="med"/>
          </a:ln>
        </p:spPr>
      </p:cxnSp>
      <p:cxnSp>
        <p:nvCxnSpPr>
          <p:cNvPr id="77839" name="AutoShape 15"/>
          <p:cNvCxnSpPr>
            <a:cxnSpLocks noChangeShapeType="1"/>
            <a:stCxn id="77831" idx="2"/>
            <a:endCxn id="77834" idx="0"/>
          </p:cNvCxnSpPr>
          <p:nvPr/>
        </p:nvCxnSpPr>
        <p:spPr bwMode="auto">
          <a:xfrm rot="5400000">
            <a:off x="9111457" y="3860007"/>
            <a:ext cx="274637" cy="0"/>
          </a:xfrm>
          <a:prstGeom prst="straightConnector1">
            <a:avLst/>
          </a:prstGeom>
          <a:noFill/>
          <a:ln w="12700">
            <a:solidFill>
              <a:schemeClr val="tx1"/>
            </a:solidFill>
            <a:round/>
            <a:headEnd/>
            <a:tailEnd type="triangle" w="med" len="med"/>
          </a:ln>
        </p:spPr>
      </p:cxnSp>
      <p:cxnSp>
        <p:nvCxnSpPr>
          <p:cNvPr id="77840" name="AutoShape 16"/>
          <p:cNvCxnSpPr>
            <a:cxnSpLocks noChangeShapeType="1"/>
            <a:stCxn id="77830" idx="3"/>
            <a:endCxn id="77831"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77841" name="AutoShape 17"/>
          <p:cNvCxnSpPr>
            <a:cxnSpLocks noChangeShapeType="1"/>
            <a:stCxn id="77829" idx="3"/>
            <a:endCxn id="77830"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77842" name="AutoShape 18"/>
          <p:cNvCxnSpPr>
            <a:cxnSpLocks noChangeShapeType="1"/>
            <a:stCxn id="77833" idx="0"/>
            <a:endCxn id="77829"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7843"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7844"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7845" name="Picture 21"/>
          <p:cNvPicPr>
            <a:picLocks noChangeAspect="1" noChangeArrowheads="1"/>
          </p:cNvPicPr>
          <p:nvPr/>
        </p:nvPicPr>
        <p:blipFill>
          <a:blip r:embed="rId3" cstate="print">
            <a:lum bright="-6000" contrast="30000"/>
          </a:blip>
          <a:srcRect l="26077"/>
          <a:stretch>
            <a:fillRect/>
          </a:stretch>
        </p:blipFill>
        <p:spPr bwMode="auto">
          <a:xfrm>
            <a:off x="4314825" y="2668589"/>
            <a:ext cx="3524250" cy="2911475"/>
          </a:xfrm>
          <a:prstGeom prst="rect">
            <a:avLst/>
          </a:prstGeom>
          <a:noFill/>
          <a:ln w="9525">
            <a:noFill/>
            <a:miter lim="800000"/>
            <a:headEnd/>
            <a:tailEnd/>
          </a:ln>
        </p:spPr>
      </p:pic>
    </p:spTree>
    <p:extLst>
      <p:ext uri="{BB962C8B-B14F-4D97-AF65-F5344CB8AC3E}">
        <p14:creationId xmlns:p14="http://schemas.microsoft.com/office/powerpoint/2010/main" val="38812308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Representation &amp; Description</a:t>
            </a:r>
            <a:endParaRPr lang="en-US" sz="3600"/>
          </a:p>
        </p:txBody>
      </p:sp>
      <p:sp>
        <p:nvSpPr>
          <p:cNvPr id="79875" name="Rectangle 3"/>
          <p:cNvSpPr>
            <a:spLocks noGrp="1" noChangeArrowheads="1"/>
          </p:cNvSpPr>
          <p:nvPr>
            <p:ph type="body" idx="1"/>
          </p:nvPr>
        </p:nvSpPr>
        <p:spPr/>
        <p:txBody>
          <a:bodyPr/>
          <a:lstStyle/>
          <a:p>
            <a:pPr marL="0" indent="0"/>
            <a:endParaRPr lang="en-GB"/>
          </a:p>
        </p:txBody>
      </p:sp>
      <p:sp>
        <p:nvSpPr>
          <p:cNvPr id="79876"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79877"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79878"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79879"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79880" name="Rectangle 8"/>
          <p:cNvSpPr>
            <a:spLocks noChangeArrowheads="1"/>
          </p:cNvSpPr>
          <p:nvPr/>
        </p:nvSpPr>
        <p:spPr bwMode="auto">
          <a:xfrm>
            <a:off x="8401050" y="5140326"/>
            <a:ext cx="1695450" cy="830263"/>
          </a:xfrm>
          <a:prstGeom prst="rect">
            <a:avLst/>
          </a:prstGeom>
          <a:solidFill>
            <a:schemeClr val="accent1"/>
          </a:solidFill>
          <a:ln w="38100">
            <a:solidFill>
              <a:schemeClr val="tx1"/>
            </a:solidFill>
            <a:miter lim="800000"/>
            <a:headEnd/>
            <a:tailEnd/>
          </a:ln>
        </p:spPr>
        <p:txBody>
          <a:bodyPr anchor="ctr"/>
          <a:lstStyle/>
          <a:p>
            <a:pPr algn="ctr"/>
            <a:r>
              <a:rPr lang="en-IE" sz="1700"/>
              <a:t>Representation &amp; Description</a:t>
            </a:r>
            <a:endParaRPr lang="en-US" sz="1700"/>
          </a:p>
        </p:txBody>
      </p:sp>
      <p:sp>
        <p:nvSpPr>
          <p:cNvPr id="79881"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79882"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79883" name="Text Box 11"/>
          <p:cNvSpPr txBox="1">
            <a:spLocks noChangeArrowheads="1"/>
          </p:cNvSpPr>
          <p:nvPr/>
        </p:nvSpPr>
        <p:spPr bwMode="auto">
          <a:xfrm>
            <a:off x="1979614" y="5372100"/>
            <a:ext cx="1964577"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79884" name="AutoShape 12"/>
          <p:cNvCxnSpPr>
            <a:cxnSpLocks noChangeShapeType="1"/>
            <a:stCxn id="79883" idx="0"/>
            <a:endCxn id="79876" idx="2"/>
          </p:cNvCxnSpPr>
          <p:nvPr/>
        </p:nvCxnSpPr>
        <p:spPr bwMode="auto">
          <a:xfrm flipH="1" flipV="1">
            <a:off x="2922588" y="4846638"/>
            <a:ext cx="39314" cy="525462"/>
          </a:xfrm>
          <a:prstGeom prst="straightConnector1">
            <a:avLst/>
          </a:prstGeom>
          <a:noFill/>
          <a:ln w="12700">
            <a:solidFill>
              <a:schemeClr val="tx1"/>
            </a:solidFill>
            <a:round/>
            <a:headEnd/>
            <a:tailEnd type="triangle" w="med" len="med"/>
          </a:ln>
        </p:spPr>
      </p:cxnSp>
      <p:cxnSp>
        <p:nvCxnSpPr>
          <p:cNvPr id="79885" name="AutoShape 13"/>
          <p:cNvCxnSpPr>
            <a:cxnSpLocks noChangeShapeType="1"/>
            <a:stCxn id="79876" idx="0"/>
            <a:endCxn id="79881"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79886" name="AutoShape 14"/>
          <p:cNvCxnSpPr>
            <a:cxnSpLocks noChangeShapeType="1"/>
            <a:stCxn id="79882" idx="2"/>
            <a:endCxn id="79880" idx="0"/>
          </p:cNvCxnSpPr>
          <p:nvPr/>
        </p:nvCxnSpPr>
        <p:spPr bwMode="auto">
          <a:xfrm rot="5400000">
            <a:off x="9111457" y="4983957"/>
            <a:ext cx="274637" cy="0"/>
          </a:xfrm>
          <a:prstGeom prst="straightConnector1">
            <a:avLst/>
          </a:prstGeom>
          <a:noFill/>
          <a:ln w="12700">
            <a:solidFill>
              <a:schemeClr val="tx1"/>
            </a:solidFill>
            <a:round/>
            <a:headEnd/>
            <a:tailEnd type="triangle" w="med" len="med"/>
          </a:ln>
        </p:spPr>
      </p:cxnSp>
      <p:cxnSp>
        <p:nvCxnSpPr>
          <p:cNvPr id="79887" name="AutoShape 15"/>
          <p:cNvCxnSpPr>
            <a:cxnSpLocks noChangeShapeType="1"/>
            <a:stCxn id="79879" idx="2"/>
            <a:endCxn id="79882"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79888" name="AutoShape 16"/>
          <p:cNvCxnSpPr>
            <a:cxnSpLocks noChangeShapeType="1"/>
            <a:stCxn id="79878" idx="3"/>
            <a:endCxn id="79879"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79889" name="AutoShape 17"/>
          <p:cNvCxnSpPr>
            <a:cxnSpLocks noChangeShapeType="1"/>
            <a:stCxn id="79877" idx="3"/>
            <a:endCxn id="79878"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79890" name="AutoShape 18"/>
          <p:cNvCxnSpPr>
            <a:cxnSpLocks noChangeShapeType="1"/>
            <a:stCxn id="79881" idx="0"/>
            <a:endCxn id="79877"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79891"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79892"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79893" name="Picture 21"/>
          <p:cNvPicPr>
            <a:picLocks noChangeAspect="1" noChangeArrowheads="1"/>
          </p:cNvPicPr>
          <p:nvPr/>
        </p:nvPicPr>
        <p:blipFill>
          <a:blip r:embed="rId3" cstate="print"/>
          <a:srcRect r="25902"/>
          <a:stretch>
            <a:fillRect/>
          </a:stretch>
        </p:blipFill>
        <p:spPr bwMode="auto">
          <a:xfrm>
            <a:off x="4791076" y="2593975"/>
            <a:ext cx="2593975" cy="3062288"/>
          </a:xfrm>
          <a:prstGeom prst="rect">
            <a:avLst/>
          </a:prstGeom>
          <a:noFill/>
          <a:ln w="9525">
            <a:noFill/>
            <a:miter lim="800000"/>
            <a:headEnd/>
            <a:tailEnd/>
          </a:ln>
        </p:spPr>
      </p:pic>
    </p:spTree>
    <p:extLst>
      <p:ext uri="{BB962C8B-B14F-4D97-AF65-F5344CB8AC3E}">
        <p14:creationId xmlns:p14="http://schemas.microsoft.com/office/powerpoint/2010/main" val="30509569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Image Compression</a:t>
            </a:r>
            <a:endParaRPr lang="en-US" sz="3600"/>
          </a:p>
        </p:txBody>
      </p:sp>
      <p:sp>
        <p:nvSpPr>
          <p:cNvPr id="81923" name="Rectangle 3"/>
          <p:cNvSpPr>
            <a:spLocks noGrp="1" noChangeArrowheads="1"/>
          </p:cNvSpPr>
          <p:nvPr>
            <p:ph type="body" idx="1"/>
          </p:nvPr>
        </p:nvSpPr>
        <p:spPr/>
        <p:txBody>
          <a:bodyPr/>
          <a:lstStyle/>
          <a:p>
            <a:pPr marL="0" indent="0"/>
            <a:endParaRPr lang="en-GB"/>
          </a:p>
        </p:txBody>
      </p:sp>
      <p:sp>
        <p:nvSpPr>
          <p:cNvPr id="81924"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81925"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81926"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81927"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81928"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81929"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81930"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81931" name="Text Box 11"/>
          <p:cNvSpPr txBox="1">
            <a:spLocks noChangeArrowheads="1"/>
          </p:cNvSpPr>
          <p:nvPr/>
        </p:nvSpPr>
        <p:spPr bwMode="auto">
          <a:xfrm>
            <a:off x="1979614" y="5372100"/>
            <a:ext cx="1964577"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81932" name="AutoShape 12"/>
          <p:cNvCxnSpPr>
            <a:cxnSpLocks noChangeShapeType="1"/>
            <a:stCxn id="81931" idx="0"/>
            <a:endCxn id="81924" idx="2"/>
          </p:cNvCxnSpPr>
          <p:nvPr/>
        </p:nvCxnSpPr>
        <p:spPr bwMode="auto">
          <a:xfrm flipH="1" flipV="1">
            <a:off x="2922588" y="4846638"/>
            <a:ext cx="39314" cy="525462"/>
          </a:xfrm>
          <a:prstGeom prst="straightConnector1">
            <a:avLst/>
          </a:prstGeom>
          <a:noFill/>
          <a:ln w="12700">
            <a:solidFill>
              <a:schemeClr val="tx1"/>
            </a:solidFill>
            <a:round/>
            <a:headEnd/>
            <a:tailEnd type="triangle" w="med" len="med"/>
          </a:ln>
        </p:spPr>
      </p:cxnSp>
      <p:cxnSp>
        <p:nvCxnSpPr>
          <p:cNvPr id="81933" name="AutoShape 13"/>
          <p:cNvCxnSpPr>
            <a:cxnSpLocks noChangeShapeType="1"/>
            <a:stCxn id="81924" idx="0"/>
            <a:endCxn id="81929"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81934" name="AutoShape 14"/>
          <p:cNvCxnSpPr>
            <a:cxnSpLocks noChangeShapeType="1"/>
            <a:stCxn id="81930" idx="2"/>
            <a:endCxn id="81928"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81935" name="AutoShape 15"/>
          <p:cNvCxnSpPr>
            <a:cxnSpLocks noChangeShapeType="1"/>
            <a:stCxn id="81927" idx="2"/>
            <a:endCxn id="81930"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81936" name="AutoShape 16"/>
          <p:cNvCxnSpPr>
            <a:cxnSpLocks noChangeShapeType="1"/>
            <a:stCxn id="81926" idx="3"/>
            <a:endCxn id="81927"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81937" name="AutoShape 17"/>
          <p:cNvCxnSpPr>
            <a:cxnSpLocks noChangeShapeType="1"/>
            <a:stCxn id="81925" idx="3"/>
            <a:endCxn id="81926"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81938" name="AutoShape 18"/>
          <p:cNvCxnSpPr>
            <a:cxnSpLocks noChangeShapeType="1"/>
            <a:stCxn id="81929" idx="0"/>
            <a:endCxn id="81925"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81939" name="Rectangle 19"/>
          <p:cNvSpPr>
            <a:spLocks noChangeArrowheads="1"/>
          </p:cNvSpPr>
          <p:nvPr/>
        </p:nvSpPr>
        <p:spPr bwMode="auto">
          <a:xfrm>
            <a:off x="4089400"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Colour Image Processing</a:t>
            </a:r>
            <a:endParaRPr lang="en-US"/>
          </a:p>
        </p:txBody>
      </p:sp>
      <p:sp>
        <p:nvSpPr>
          <p:cNvPr id="81940" name="Rectangle 20"/>
          <p:cNvSpPr>
            <a:spLocks noChangeArrowheads="1"/>
          </p:cNvSpPr>
          <p:nvPr/>
        </p:nvSpPr>
        <p:spPr bwMode="auto">
          <a:xfrm>
            <a:off x="6332538" y="5792788"/>
            <a:ext cx="1695450" cy="830262"/>
          </a:xfrm>
          <a:prstGeom prst="rect">
            <a:avLst/>
          </a:prstGeom>
          <a:solidFill>
            <a:schemeClr val="accent1"/>
          </a:solidFill>
          <a:ln w="38100">
            <a:solidFill>
              <a:schemeClr val="tx1"/>
            </a:solidFill>
            <a:prstDash val="dash"/>
            <a:miter lim="800000"/>
            <a:headEnd/>
            <a:tailEnd/>
          </a:ln>
        </p:spPr>
        <p:txBody>
          <a:bodyPr anchor="ctr"/>
          <a:lstStyle/>
          <a:p>
            <a:pPr algn="ctr"/>
            <a:r>
              <a:rPr lang="en-IE"/>
              <a:t>Image Compression</a:t>
            </a:r>
            <a:endParaRPr lang="en-US"/>
          </a:p>
        </p:txBody>
      </p:sp>
      <p:pic>
        <p:nvPicPr>
          <p:cNvPr id="81941" name="Picture 21"/>
          <p:cNvPicPr>
            <a:picLocks noChangeAspect="1" noChangeArrowheads="1"/>
          </p:cNvPicPr>
          <p:nvPr/>
        </p:nvPicPr>
        <p:blipFill>
          <a:blip r:embed="rId3" cstate="print"/>
          <a:srcRect/>
          <a:stretch>
            <a:fillRect/>
          </a:stretch>
        </p:blipFill>
        <p:spPr bwMode="auto">
          <a:xfrm>
            <a:off x="4519613" y="2628901"/>
            <a:ext cx="3130550" cy="2963863"/>
          </a:xfrm>
          <a:prstGeom prst="rect">
            <a:avLst/>
          </a:prstGeom>
          <a:noFill/>
          <a:ln w="12700">
            <a:noFill/>
            <a:miter lim="800000"/>
            <a:headEnd/>
            <a:tailEnd/>
          </a:ln>
        </p:spPr>
      </p:pic>
    </p:spTree>
    <p:extLst>
      <p:ext uri="{BB962C8B-B14F-4D97-AF65-F5344CB8AC3E}">
        <p14:creationId xmlns:p14="http://schemas.microsoft.com/office/powerpoint/2010/main" val="37091980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IE" sz="3600"/>
              <a:t>Key Stages in Digital Image Processing:</a:t>
            </a:r>
            <a:br>
              <a:rPr lang="en-IE" sz="3600"/>
            </a:br>
            <a:r>
              <a:rPr lang="en-IE" sz="3600"/>
              <a:t>Colour Image Processing</a:t>
            </a:r>
            <a:endParaRPr lang="en-US" sz="3600"/>
          </a:p>
        </p:txBody>
      </p:sp>
      <p:sp>
        <p:nvSpPr>
          <p:cNvPr id="83971" name="Rectangle 3"/>
          <p:cNvSpPr>
            <a:spLocks noGrp="1" noChangeArrowheads="1"/>
          </p:cNvSpPr>
          <p:nvPr>
            <p:ph type="body" idx="1"/>
          </p:nvPr>
        </p:nvSpPr>
        <p:spPr/>
        <p:txBody>
          <a:bodyPr/>
          <a:lstStyle/>
          <a:p>
            <a:pPr marL="0" indent="0"/>
            <a:endParaRPr lang="en-GB"/>
          </a:p>
        </p:txBody>
      </p:sp>
      <p:sp>
        <p:nvSpPr>
          <p:cNvPr id="83972" name="Rectangle 4"/>
          <p:cNvSpPr>
            <a:spLocks noChangeArrowheads="1"/>
          </p:cNvSpPr>
          <p:nvPr/>
        </p:nvSpPr>
        <p:spPr bwMode="auto">
          <a:xfrm>
            <a:off x="2074863"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Acquisition</a:t>
            </a:r>
            <a:endParaRPr lang="en-US"/>
          </a:p>
        </p:txBody>
      </p:sp>
      <p:sp>
        <p:nvSpPr>
          <p:cNvPr id="83973" name="Rectangle 5"/>
          <p:cNvSpPr>
            <a:spLocks noChangeArrowheads="1"/>
          </p:cNvSpPr>
          <p:nvPr/>
        </p:nvSpPr>
        <p:spPr bwMode="auto">
          <a:xfrm>
            <a:off x="4056063"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Restoration</a:t>
            </a:r>
            <a:endParaRPr lang="en-US"/>
          </a:p>
        </p:txBody>
      </p:sp>
      <p:sp>
        <p:nvSpPr>
          <p:cNvPr id="83974" name="Rectangle 6"/>
          <p:cNvSpPr>
            <a:spLocks noChangeArrowheads="1"/>
          </p:cNvSpPr>
          <p:nvPr/>
        </p:nvSpPr>
        <p:spPr bwMode="auto">
          <a:xfrm>
            <a:off x="6434138" y="1679576"/>
            <a:ext cx="1695450" cy="830263"/>
          </a:xfrm>
          <a:prstGeom prst="rect">
            <a:avLst/>
          </a:prstGeom>
          <a:solidFill>
            <a:schemeClr val="bg1"/>
          </a:solidFill>
          <a:ln w="12700">
            <a:solidFill>
              <a:schemeClr val="tx1"/>
            </a:solidFill>
            <a:miter lim="800000"/>
            <a:headEnd/>
            <a:tailEnd/>
          </a:ln>
        </p:spPr>
        <p:txBody>
          <a:bodyPr anchor="ctr"/>
          <a:lstStyle/>
          <a:p>
            <a:pPr algn="ctr"/>
            <a:r>
              <a:rPr lang="en-IE"/>
              <a:t>Morphological Processing</a:t>
            </a:r>
            <a:endParaRPr lang="en-US"/>
          </a:p>
        </p:txBody>
      </p:sp>
      <p:sp>
        <p:nvSpPr>
          <p:cNvPr id="83975" name="Rectangle 7"/>
          <p:cNvSpPr>
            <a:spLocks noChangeArrowheads="1"/>
          </p:cNvSpPr>
          <p:nvPr/>
        </p:nvSpPr>
        <p:spPr bwMode="auto">
          <a:xfrm>
            <a:off x="8401050"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Segmentation</a:t>
            </a:r>
            <a:endParaRPr lang="en-US"/>
          </a:p>
        </p:txBody>
      </p:sp>
      <p:sp>
        <p:nvSpPr>
          <p:cNvPr id="83976" name="Rectangle 8"/>
          <p:cNvSpPr>
            <a:spLocks noChangeArrowheads="1"/>
          </p:cNvSpPr>
          <p:nvPr/>
        </p:nvSpPr>
        <p:spPr bwMode="auto">
          <a:xfrm>
            <a:off x="8401050" y="514032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Representation &amp; Description</a:t>
            </a:r>
            <a:endParaRPr lang="en-US" sz="1700"/>
          </a:p>
        </p:txBody>
      </p:sp>
      <p:sp>
        <p:nvSpPr>
          <p:cNvPr id="83977" name="Rectangle 9"/>
          <p:cNvSpPr>
            <a:spLocks noChangeArrowheads="1"/>
          </p:cNvSpPr>
          <p:nvPr/>
        </p:nvSpPr>
        <p:spPr bwMode="auto">
          <a:xfrm>
            <a:off x="2074863" y="2892426"/>
            <a:ext cx="1695450" cy="830263"/>
          </a:xfrm>
          <a:prstGeom prst="rect">
            <a:avLst/>
          </a:prstGeom>
          <a:solidFill>
            <a:schemeClr val="bg1"/>
          </a:solidFill>
          <a:ln w="12700">
            <a:solidFill>
              <a:schemeClr val="tx1"/>
            </a:solidFill>
            <a:miter lim="800000"/>
            <a:headEnd/>
            <a:tailEnd/>
          </a:ln>
        </p:spPr>
        <p:txBody>
          <a:bodyPr anchor="ctr"/>
          <a:lstStyle/>
          <a:p>
            <a:pPr algn="ctr"/>
            <a:r>
              <a:rPr lang="en-IE"/>
              <a:t>Image Enhancement</a:t>
            </a:r>
            <a:endParaRPr lang="en-US"/>
          </a:p>
        </p:txBody>
      </p:sp>
      <p:sp>
        <p:nvSpPr>
          <p:cNvPr id="83978" name="Rectangle 10"/>
          <p:cNvSpPr>
            <a:spLocks noChangeArrowheads="1"/>
          </p:cNvSpPr>
          <p:nvPr/>
        </p:nvSpPr>
        <p:spPr bwMode="auto">
          <a:xfrm>
            <a:off x="8401050" y="4016376"/>
            <a:ext cx="1695450" cy="830263"/>
          </a:xfrm>
          <a:prstGeom prst="rect">
            <a:avLst/>
          </a:prstGeom>
          <a:solidFill>
            <a:schemeClr val="bg1"/>
          </a:solidFill>
          <a:ln w="12700">
            <a:solidFill>
              <a:schemeClr val="tx1"/>
            </a:solidFill>
            <a:miter lim="800000"/>
            <a:headEnd/>
            <a:tailEnd/>
          </a:ln>
        </p:spPr>
        <p:txBody>
          <a:bodyPr anchor="ctr"/>
          <a:lstStyle/>
          <a:p>
            <a:pPr algn="ctr"/>
            <a:r>
              <a:rPr lang="en-IE" sz="1700"/>
              <a:t>Object Recognition</a:t>
            </a:r>
            <a:endParaRPr lang="en-US" sz="1700"/>
          </a:p>
        </p:txBody>
      </p:sp>
      <p:sp>
        <p:nvSpPr>
          <p:cNvPr id="83979" name="Text Box 11"/>
          <p:cNvSpPr txBox="1">
            <a:spLocks noChangeArrowheads="1"/>
          </p:cNvSpPr>
          <p:nvPr/>
        </p:nvSpPr>
        <p:spPr bwMode="auto">
          <a:xfrm>
            <a:off x="1979614" y="5372100"/>
            <a:ext cx="1964577" cy="369332"/>
          </a:xfrm>
          <a:prstGeom prst="rect">
            <a:avLst/>
          </a:prstGeom>
          <a:noFill/>
          <a:ln w="12700">
            <a:noFill/>
            <a:miter lim="800000"/>
            <a:headEnd/>
            <a:tailEnd/>
          </a:ln>
        </p:spPr>
        <p:txBody>
          <a:bodyPr wrap="none">
            <a:spAutoFit/>
          </a:bodyPr>
          <a:lstStyle/>
          <a:p>
            <a:r>
              <a:rPr lang="en-IE"/>
              <a:t>Problem Domain</a:t>
            </a:r>
            <a:endParaRPr lang="en-US"/>
          </a:p>
        </p:txBody>
      </p:sp>
      <p:cxnSp>
        <p:nvCxnSpPr>
          <p:cNvPr id="83980" name="AutoShape 12"/>
          <p:cNvCxnSpPr>
            <a:cxnSpLocks noChangeShapeType="1"/>
            <a:stCxn id="83979" idx="0"/>
            <a:endCxn id="83972" idx="2"/>
          </p:cNvCxnSpPr>
          <p:nvPr/>
        </p:nvCxnSpPr>
        <p:spPr bwMode="auto">
          <a:xfrm flipH="1" flipV="1">
            <a:off x="2922588" y="4846638"/>
            <a:ext cx="39314" cy="525462"/>
          </a:xfrm>
          <a:prstGeom prst="straightConnector1">
            <a:avLst/>
          </a:prstGeom>
          <a:noFill/>
          <a:ln w="12700">
            <a:solidFill>
              <a:schemeClr val="tx1"/>
            </a:solidFill>
            <a:round/>
            <a:headEnd/>
            <a:tailEnd type="triangle" w="med" len="med"/>
          </a:ln>
        </p:spPr>
      </p:cxnSp>
      <p:cxnSp>
        <p:nvCxnSpPr>
          <p:cNvPr id="83981" name="AutoShape 13"/>
          <p:cNvCxnSpPr>
            <a:cxnSpLocks noChangeShapeType="1"/>
            <a:stCxn id="83972" idx="0"/>
            <a:endCxn id="83977" idx="2"/>
          </p:cNvCxnSpPr>
          <p:nvPr/>
        </p:nvCxnSpPr>
        <p:spPr bwMode="auto">
          <a:xfrm rot="-5400000">
            <a:off x="2775745" y="3869532"/>
            <a:ext cx="293687" cy="0"/>
          </a:xfrm>
          <a:prstGeom prst="straightConnector1">
            <a:avLst/>
          </a:prstGeom>
          <a:noFill/>
          <a:ln w="12700">
            <a:solidFill>
              <a:schemeClr val="tx1"/>
            </a:solidFill>
            <a:round/>
            <a:headEnd/>
            <a:tailEnd type="triangle" w="med" len="med"/>
          </a:ln>
        </p:spPr>
      </p:cxnSp>
      <p:cxnSp>
        <p:nvCxnSpPr>
          <p:cNvPr id="83982" name="AutoShape 14"/>
          <p:cNvCxnSpPr>
            <a:cxnSpLocks noChangeShapeType="1"/>
            <a:stCxn id="83978" idx="2"/>
            <a:endCxn id="83976" idx="0"/>
          </p:cNvCxnSpPr>
          <p:nvPr/>
        </p:nvCxnSpPr>
        <p:spPr bwMode="auto">
          <a:xfrm rot="5400000">
            <a:off x="9101932" y="4993482"/>
            <a:ext cx="293687" cy="0"/>
          </a:xfrm>
          <a:prstGeom prst="straightConnector1">
            <a:avLst/>
          </a:prstGeom>
          <a:noFill/>
          <a:ln w="12700">
            <a:solidFill>
              <a:schemeClr val="tx1"/>
            </a:solidFill>
            <a:round/>
            <a:headEnd/>
            <a:tailEnd type="triangle" w="med" len="med"/>
          </a:ln>
        </p:spPr>
      </p:cxnSp>
      <p:cxnSp>
        <p:nvCxnSpPr>
          <p:cNvPr id="83983" name="AutoShape 15"/>
          <p:cNvCxnSpPr>
            <a:cxnSpLocks noChangeShapeType="1"/>
            <a:stCxn id="83975" idx="2"/>
            <a:endCxn id="83978" idx="0"/>
          </p:cNvCxnSpPr>
          <p:nvPr/>
        </p:nvCxnSpPr>
        <p:spPr bwMode="auto">
          <a:xfrm rot="5400000">
            <a:off x="9101932" y="3869532"/>
            <a:ext cx="293687" cy="0"/>
          </a:xfrm>
          <a:prstGeom prst="straightConnector1">
            <a:avLst/>
          </a:prstGeom>
          <a:noFill/>
          <a:ln w="12700">
            <a:solidFill>
              <a:schemeClr val="tx1"/>
            </a:solidFill>
            <a:round/>
            <a:headEnd/>
            <a:tailEnd type="triangle" w="med" len="med"/>
          </a:ln>
        </p:spPr>
      </p:cxnSp>
      <p:cxnSp>
        <p:nvCxnSpPr>
          <p:cNvPr id="83984" name="AutoShape 16"/>
          <p:cNvCxnSpPr>
            <a:cxnSpLocks noChangeShapeType="1"/>
            <a:stCxn id="83974" idx="3"/>
            <a:endCxn id="83975" idx="0"/>
          </p:cNvCxnSpPr>
          <p:nvPr/>
        </p:nvCxnSpPr>
        <p:spPr bwMode="auto">
          <a:xfrm>
            <a:off x="8129589" y="2095501"/>
            <a:ext cx="1119187" cy="796925"/>
          </a:xfrm>
          <a:prstGeom prst="bentConnector2">
            <a:avLst/>
          </a:prstGeom>
          <a:noFill/>
          <a:ln w="12700">
            <a:solidFill>
              <a:schemeClr val="tx1"/>
            </a:solidFill>
            <a:miter lim="800000"/>
            <a:headEnd/>
            <a:tailEnd type="triangle" w="med" len="med"/>
          </a:ln>
        </p:spPr>
      </p:cxnSp>
      <p:cxnSp>
        <p:nvCxnSpPr>
          <p:cNvPr id="83985" name="AutoShape 17"/>
          <p:cNvCxnSpPr>
            <a:cxnSpLocks noChangeShapeType="1"/>
            <a:stCxn id="83973" idx="3"/>
            <a:endCxn id="83974" idx="1"/>
          </p:cNvCxnSpPr>
          <p:nvPr/>
        </p:nvCxnSpPr>
        <p:spPr bwMode="auto">
          <a:xfrm>
            <a:off x="5751514" y="2095500"/>
            <a:ext cx="682625" cy="0"/>
          </a:xfrm>
          <a:prstGeom prst="straightConnector1">
            <a:avLst/>
          </a:prstGeom>
          <a:noFill/>
          <a:ln w="12700">
            <a:solidFill>
              <a:schemeClr val="tx1"/>
            </a:solidFill>
            <a:round/>
            <a:headEnd/>
            <a:tailEnd type="triangle" w="med" len="med"/>
          </a:ln>
        </p:spPr>
      </p:cxnSp>
      <p:cxnSp>
        <p:nvCxnSpPr>
          <p:cNvPr id="83986" name="AutoShape 18"/>
          <p:cNvCxnSpPr>
            <a:cxnSpLocks noChangeShapeType="1"/>
            <a:stCxn id="83977" idx="0"/>
            <a:endCxn id="83973" idx="1"/>
          </p:cNvCxnSpPr>
          <p:nvPr/>
        </p:nvCxnSpPr>
        <p:spPr bwMode="auto">
          <a:xfrm rot="-5400000">
            <a:off x="3090864" y="1927226"/>
            <a:ext cx="796925" cy="1133475"/>
          </a:xfrm>
          <a:prstGeom prst="bentConnector2">
            <a:avLst/>
          </a:prstGeom>
          <a:noFill/>
          <a:ln w="12700">
            <a:solidFill>
              <a:schemeClr val="tx1"/>
            </a:solidFill>
            <a:miter lim="800000"/>
            <a:headEnd/>
            <a:tailEnd type="triangle" w="med" len="med"/>
          </a:ln>
        </p:spPr>
      </p:cxnSp>
      <p:sp>
        <p:nvSpPr>
          <p:cNvPr id="83987" name="Rectangle 19"/>
          <p:cNvSpPr>
            <a:spLocks noChangeArrowheads="1"/>
          </p:cNvSpPr>
          <p:nvPr/>
        </p:nvSpPr>
        <p:spPr bwMode="auto">
          <a:xfrm>
            <a:off x="4089400" y="5792788"/>
            <a:ext cx="1695450" cy="830262"/>
          </a:xfrm>
          <a:prstGeom prst="rect">
            <a:avLst/>
          </a:prstGeom>
          <a:solidFill>
            <a:schemeClr val="accent1"/>
          </a:solidFill>
          <a:ln w="38100">
            <a:solidFill>
              <a:schemeClr val="tx1"/>
            </a:solidFill>
            <a:prstDash val="dash"/>
            <a:miter lim="800000"/>
            <a:headEnd/>
            <a:tailEnd/>
          </a:ln>
        </p:spPr>
        <p:txBody>
          <a:bodyPr anchor="ctr"/>
          <a:lstStyle/>
          <a:p>
            <a:pPr algn="ctr"/>
            <a:r>
              <a:rPr lang="en-IE"/>
              <a:t>Colour Image Processing</a:t>
            </a:r>
            <a:endParaRPr lang="en-US"/>
          </a:p>
        </p:txBody>
      </p:sp>
      <p:sp>
        <p:nvSpPr>
          <p:cNvPr id="83988" name="Rectangle 20"/>
          <p:cNvSpPr>
            <a:spLocks noChangeArrowheads="1"/>
          </p:cNvSpPr>
          <p:nvPr/>
        </p:nvSpPr>
        <p:spPr bwMode="auto">
          <a:xfrm>
            <a:off x="6332538" y="5792788"/>
            <a:ext cx="1695450" cy="830262"/>
          </a:xfrm>
          <a:prstGeom prst="rect">
            <a:avLst/>
          </a:prstGeom>
          <a:solidFill>
            <a:schemeClr val="bg1"/>
          </a:solidFill>
          <a:ln w="25400">
            <a:solidFill>
              <a:schemeClr val="tx1"/>
            </a:solidFill>
            <a:prstDash val="dash"/>
            <a:miter lim="800000"/>
            <a:headEnd/>
            <a:tailEnd/>
          </a:ln>
        </p:spPr>
        <p:txBody>
          <a:bodyPr anchor="ctr"/>
          <a:lstStyle/>
          <a:p>
            <a:pPr algn="ctr"/>
            <a:r>
              <a:rPr lang="en-IE"/>
              <a:t>Image Compression</a:t>
            </a:r>
            <a:endParaRPr lang="en-US"/>
          </a:p>
        </p:txBody>
      </p:sp>
      <p:pic>
        <p:nvPicPr>
          <p:cNvPr id="83989" name="Picture 22"/>
          <p:cNvPicPr>
            <a:picLocks noChangeAspect="1" noChangeArrowheads="1"/>
          </p:cNvPicPr>
          <p:nvPr/>
        </p:nvPicPr>
        <p:blipFill>
          <a:blip r:embed="rId3" cstate="print"/>
          <a:srcRect b="26692"/>
          <a:stretch>
            <a:fillRect/>
          </a:stretch>
        </p:blipFill>
        <p:spPr bwMode="auto">
          <a:xfrm>
            <a:off x="3840164" y="2801938"/>
            <a:ext cx="4491037" cy="2152650"/>
          </a:xfrm>
          <a:prstGeom prst="rect">
            <a:avLst/>
          </a:prstGeom>
          <a:noFill/>
          <a:ln w="9525">
            <a:noFill/>
            <a:miter lim="800000"/>
            <a:headEnd/>
            <a:tailEnd/>
          </a:ln>
        </p:spPr>
      </p:pic>
    </p:spTree>
    <p:extLst>
      <p:ext uri="{BB962C8B-B14F-4D97-AF65-F5344CB8AC3E}">
        <p14:creationId xmlns:p14="http://schemas.microsoft.com/office/powerpoint/2010/main" val="7141874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3ADD-4290-4CBF-BF92-7843FB41194B}"/>
              </a:ext>
            </a:extLst>
          </p:cNvPr>
          <p:cNvSpPr>
            <a:spLocks noGrp="1"/>
          </p:cNvSpPr>
          <p:nvPr>
            <p:ph type="title"/>
          </p:nvPr>
        </p:nvSpPr>
        <p:spPr/>
        <p:txBody>
          <a:bodyPr/>
          <a:lstStyle/>
          <a:p>
            <a:r>
              <a:rPr lang="en-IN" dirty="0"/>
              <a:t>Basic Function</a:t>
            </a:r>
          </a:p>
        </p:txBody>
      </p:sp>
      <p:sp>
        <p:nvSpPr>
          <p:cNvPr id="3" name="Content Placeholder 2">
            <a:extLst>
              <a:ext uri="{FF2B5EF4-FFF2-40B4-BE49-F238E27FC236}">
                <a16:creationId xmlns:a16="http://schemas.microsoft.com/office/drawing/2014/main" id="{3C6F28A1-51AE-4C0B-A4EF-FFAE151C12EE}"/>
              </a:ext>
            </a:extLst>
          </p:cNvPr>
          <p:cNvSpPr>
            <a:spLocks noGrp="1"/>
          </p:cNvSpPr>
          <p:nvPr>
            <p:ph idx="1"/>
          </p:nvPr>
        </p:nvSpPr>
        <p:spPr/>
        <p:txBody>
          <a:bodyPr>
            <a:normAutofit/>
          </a:bodyPr>
          <a:lstStyle/>
          <a:p>
            <a:r>
              <a:rPr lang="en-US" dirty="0" err="1"/>
              <a:t>Imread</a:t>
            </a:r>
            <a:r>
              <a:rPr lang="en-US" dirty="0"/>
              <a:t>()</a:t>
            </a:r>
          </a:p>
          <a:p>
            <a:r>
              <a:rPr lang="en-US" dirty="0" err="1"/>
              <a:t>Imshow</a:t>
            </a:r>
            <a:r>
              <a:rPr lang="en-US" dirty="0"/>
              <a:t>()</a:t>
            </a:r>
          </a:p>
          <a:p>
            <a:r>
              <a:rPr lang="en-US" dirty="0"/>
              <a:t>Resize()</a:t>
            </a:r>
          </a:p>
          <a:p>
            <a:r>
              <a:rPr lang="en-US" dirty="0" err="1"/>
              <a:t>Imwrire</a:t>
            </a:r>
            <a:r>
              <a:rPr lang="en-US" dirty="0"/>
              <a:t>()</a:t>
            </a:r>
          </a:p>
          <a:p>
            <a:r>
              <a:rPr lang="en-US" dirty="0"/>
              <a:t>Rgb2gray()</a:t>
            </a:r>
          </a:p>
          <a:p>
            <a:r>
              <a:rPr lang="en-US" dirty="0"/>
              <a:t>Figure()</a:t>
            </a:r>
          </a:p>
          <a:p>
            <a:r>
              <a:rPr lang="en-US" dirty="0"/>
              <a:t>Subplot()</a:t>
            </a:r>
          </a:p>
          <a:p>
            <a:r>
              <a:rPr lang="en-US" dirty="0"/>
              <a:t>Title</a:t>
            </a:r>
            <a:r>
              <a:rPr lang="en-IN" dirty="0"/>
              <a:t>()</a:t>
            </a:r>
          </a:p>
        </p:txBody>
      </p:sp>
    </p:spTree>
    <p:extLst>
      <p:ext uri="{BB962C8B-B14F-4D97-AF65-F5344CB8AC3E}">
        <p14:creationId xmlns:p14="http://schemas.microsoft.com/office/powerpoint/2010/main" val="25281625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Basic Function</a:t>
            </a:r>
            <a:endParaRPr lang="en-US" dirty="0"/>
          </a:p>
        </p:txBody>
      </p:sp>
      <p:sp>
        <p:nvSpPr>
          <p:cNvPr id="3" name="Content Placeholder 2"/>
          <p:cNvSpPr>
            <a:spLocks noGrp="1"/>
          </p:cNvSpPr>
          <p:nvPr>
            <p:ph idx="1"/>
          </p:nvPr>
        </p:nvSpPr>
        <p:spPr/>
        <p:txBody>
          <a:bodyPr/>
          <a:lstStyle/>
          <a:p>
            <a:r>
              <a:rPr lang="en-US" dirty="0"/>
              <a:t>Change the Size of Image</a:t>
            </a:r>
          </a:p>
          <a:p>
            <a:r>
              <a:rPr lang="en-US" b="1" dirty="0">
                <a:solidFill>
                  <a:srgbClr val="FF0000"/>
                </a:solidFill>
              </a:rPr>
              <a:t>I=</a:t>
            </a:r>
            <a:r>
              <a:rPr lang="en-US" b="1" dirty="0" err="1">
                <a:solidFill>
                  <a:srgbClr val="FF0000"/>
                </a:solidFill>
              </a:rPr>
              <a:t>imresize</a:t>
            </a:r>
            <a:r>
              <a:rPr lang="en-US" b="1" dirty="0">
                <a:solidFill>
                  <a:srgbClr val="FF0000"/>
                </a:solidFill>
              </a:rPr>
              <a:t>(</a:t>
            </a:r>
            <a:r>
              <a:rPr lang="en-US" b="1" dirty="0" err="1">
                <a:solidFill>
                  <a:srgbClr val="FF0000"/>
                </a:solidFill>
              </a:rPr>
              <a:t>img</a:t>
            </a:r>
            <a:r>
              <a:rPr lang="en-US" b="1" dirty="0">
                <a:solidFill>
                  <a:srgbClr val="FF0000"/>
                </a:solidFill>
              </a:rPr>
              <a:t>,[row col])</a:t>
            </a:r>
          </a:p>
        </p:txBody>
      </p:sp>
      <p:sp>
        <p:nvSpPr>
          <p:cNvPr id="7" name="Rectangle 6"/>
          <p:cNvSpPr/>
          <p:nvPr/>
        </p:nvSpPr>
        <p:spPr>
          <a:xfrm>
            <a:off x="920448" y="3079551"/>
            <a:ext cx="3787255" cy="458074"/>
          </a:xfrm>
          <a:prstGeom prst="rect">
            <a:avLst/>
          </a:prstGeom>
        </p:spPr>
        <p:txBody>
          <a:bodyPr wrap="none">
            <a:spAutoFit/>
          </a:bodyPr>
          <a:lstStyle/>
          <a:p>
            <a:pPr algn="just">
              <a:lnSpc>
                <a:spcPct val="150000"/>
              </a:lnSpc>
            </a:pPr>
            <a:r>
              <a:rPr lang="en-US" b="1" dirty="0" err="1">
                <a:solidFill>
                  <a:srgbClr val="FF0000"/>
                </a:solidFill>
                <a:latin typeface="Times New Roman" panose="02020603050405020304" pitchFamily="18" charset="0"/>
                <a:ea typeface="Times New Roman" panose="02020603050405020304" pitchFamily="18" charset="0"/>
              </a:rPr>
              <a:t>i</a:t>
            </a:r>
            <a:r>
              <a:rPr lang="en-US" b="1" dirty="0">
                <a:solidFill>
                  <a:srgbClr val="FF0000"/>
                </a:solidFill>
                <a:latin typeface="Times New Roman" panose="02020603050405020304" pitchFamily="18" charset="0"/>
                <a:ea typeface="Times New Roman" panose="02020603050405020304" pitchFamily="18" charset="0"/>
              </a:rPr>
              <a:t>=</a:t>
            </a:r>
            <a:r>
              <a:rPr lang="en-US" b="1" dirty="0" err="1">
                <a:solidFill>
                  <a:srgbClr val="FF0000"/>
                </a:solidFill>
                <a:latin typeface="Times New Roman" panose="02020603050405020304" pitchFamily="18" charset="0"/>
                <a:ea typeface="Times New Roman" panose="02020603050405020304" pitchFamily="18" charset="0"/>
              </a:rPr>
              <a:t>imread</a:t>
            </a:r>
            <a:r>
              <a:rPr lang="en-US" b="1" dirty="0">
                <a:solidFill>
                  <a:srgbClr val="FF0000"/>
                </a:solidFill>
                <a:latin typeface="Times New Roman" panose="02020603050405020304" pitchFamily="18" charset="0"/>
                <a:ea typeface="Times New Roman" panose="02020603050405020304" pitchFamily="18" charset="0"/>
              </a:rPr>
              <a:t>('barbara.png'); </a:t>
            </a:r>
            <a:r>
              <a:rPr lang="en-US" b="1" dirty="0" err="1">
                <a:solidFill>
                  <a:srgbClr val="FF0000"/>
                </a:solidFill>
                <a:latin typeface="Times New Roman" panose="02020603050405020304" pitchFamily="18" charset="0"/>
                <a:ea typeface="Times New Roman" panose="02020603050405020304" pitchFamily="18" charset="0"/>
              </a:rPr>
              <a:t>imshow</a:t>
            </a:r>
            <a:r>
              <a:rPr lang="en-US" b="1" dirty="0">
                <a:solidFill>
                  <a:srgbClr val="FF0000"/>
                </a:solidFill>
                <a:latin typeface="Times New Roman" panose="02020603050405020304" pitchFamily="18" charset="0"/>
                <a:ea typeface="Times New Roman" panose="02020603050405020304" pitchFamily="18" charset="0"/>
              </a:rPr>
              <a:t>(</a:t>
            </a:r>
            <a:r>
              <a:rPr lang="en-US" b="1" dirty="0" err="1">
                <a:solidFill>
                  <a:srgbClr val="FF0000"/>
                </a:solidFill>
                <a:latin typeface="Times New Roman" panose="02020603050405020304" pitchFamily="18" charset="0"/>
                <a:ea typeface="Times New Roman" panose="02020603050405020304" pitchFamily="18" charset="0"/>
              </a:rPr>
              <a:t>i</a:t>
            </a:r>
            <a:r>
              <a:rPr lang="en-US" b="1" dirty="0">
                <a:solidFill>
                  <a:srgbClr val="FF0000"/>
                </a:solidFill>
                <a:latin typeface="Times New Roman" panose="02020603050405020304" pitchFamily="18" charset="0"/>
                <a:ea typeface="Times New Roman" panose="02020603050405020304" pitchFamily="18" charset="0"/>
              </a:rPr>
              <a:t>);</a:t>
            </a:r>
            <a:endParaRPr lang="en-US" sz="1200" b="1" dirty="0">
              <a:solidFill>
                <a:srgbClr val="FF0000"/>
              </a:solidFill>
              <a:effectLst/>
              <a:latin typeface="Times New Roman" panose="02020603050405020304" pitchFamily="18" charset="0"/>
              <a:ea typeface="Times New Roman" panose="02020603050405020304" pitchFamily="18" charset="0"/>
            </a:endParaRPr>
          </a:p>
        </p:txBody>
      </p:sp>
      <p:pic>
        <p:nvPicPr>
          <p:cNvPr id="8" name="Picture 7"/>
          <p:cNvPicPr/>
          <p:nvPr/>
        </p:nvPicPr>
        <p:blipFill>
          <a:blip r:embed="rId2"/>
          <a:stretch>
            <a:fillRect/>
          </a:stretch>
        </p:blipFill>
        <p:spPr>
          <a:xfrm>
            <a:off x="1602555" y="3762422"/>
            <a:ext cx="2736215" cy="2717800"/>
          </a:xfrm>
          <a:prstGeom prst="rect">
            <a:avLst/>
          </a:prstGeom>
        </p:spPr>
      </p:pic>
      <p:sp>
        <p:nvSpPr>
          <p:cNvPr id="9" name="Rectangle 8"/>
          <p:cNvSpPr/>
          <p:nvPr/>
        </p:nvSpPr>
        <p:spPr>
          <a:xfrm>
            <a:off x="6431510" y="3079551"/>
            <a:ext cx="2972930" cy="458074"/>
          </a:xfrm>
          <a:prstGeom prst="rect">
            <a:avLst/>
          </a:prstGeom>
        </p:spPr>
        <p:txBody>
          <a:bodyPr wrap="none">
            <a:spAutoFit/>
          </a:bodyPr>
          <a:lstStyle/>
          <a:p>
            <a:pPr algn="just">
              <a:lnSpc>
                <a:spcPct val="150000"/>
              </a:lnSpc>
            </a:pPr>
            <a:r>
              <a:rPr lang="en-US" b="1" dirty="0">
                <a:solidFill>
                  <a:srgbClr val="FF0000"/>
                </a:solidFill>
                <a:latin typeface="Times New Roman" panose="02020603050405020304" pitchFamily="18" charset="0"/>
                <a:ea typeface="Times New Roman" panose="02020603050405020304" pitchFamily="18" charset="0"/>
              </a:rPr>
              <a:t>j=</a:t>
            </a:r>
            <a:r>
              <a:rPr lang="en-US" b="1" dirty="0" err="1">
                <a:solidFill>
                  <a:srgbClr val="FF0000"/>
                </a:solidFill>
                <a:latin typeface="Times New Roman" panose="02020603050405020304" pitchFamily="18" charset="0"/>
                <a:ea typeface="Times New Roman" panose="02020603050405020304" pitchFamily="18" charset="0"/>
              </a:rPr>
              <a:t>imresize</a:t>
            </a:r>
            <a:r>
              <a:rPr lang="en-US" b="1" dirty="0">
                <a:solidFill>
                  <a:srgbClr val="FF0000"/>
                </a:solidFill>
                <a:latin typeface="Times New Roman" panose="02020603050405020304" pitchFamily="18" charset="0"/>
                <a:ea typeface="Times New Roman" panose="02020603050405020304" pitchFamily="18" charset="0"/>
              </a:rPr>
              <a:t>(i,0.5); </a:t>
            </a:r>
            <a:r>
              <a:rPr lang="en-US" b="1" dirty="0" err="1">
                <a:solidFill>
                  <a:srgbClr val="FF0000"/>
                </a:solidFill>
                <a:latin typeface="Times New Roman" panose="02020603050405020304" pitchFamily="18" charset="0"/>
                <a:ea typeface="Times New Roman" panose="02020603050405020304" pitchFamily="18" charset="0"/>
              </a:rPr>
              <a:t>imshow</a:t>
            </a:r>
            <a:r>
              <a:rPr lang="en-US" b="1" dirty="0">
                <a:solidFill>
                  <a:srgbClr val="FF0000"/>
                </a:solidFill>
                <a:latin typeface="Times New Roman" panose="02020603050405020304" pitchFamily="18" charset="0"/>
                <a:ea typeface="Times New Roman" panose="02020603050405020304" pitchFamily="18" charset="0"/>
              </a:rPr>
              <a:t>(j);</a:t>
            </a:r>
            <a:endParaRPr lang="en-US" sz="1200" b="1" dirty="0">
              <a:solidFill>
                <a:srgbClr val="FF0000"/>
              </a:solidFill>
              <a:effectLst/>
              <a:latin typeface="Times New Roman" panose="02020603050405020304" pitchFamily="18" charset="0"/>
              <a:ea typeface="Times New Roman" panose="02020603050405020304" pitchFamily="18" charset="0"/>
            </a:endParaRPr>
          </a:p>
        </p:txBody>
      </p:sp>
      <p:pic>
        <p:nvPicPr>
          <p:cNvPr id="10" name="Picture 9"/>
          <p:cNvPicPr/>
          <p:nvPr/>
        </p:nvPicPr>
        <p:blipFill>
          <a:blip r:embed="rId3"/>
          <a:stretch>
            <a:fillRect/>
          </a:stretch>
        </p:blipFill>
        <p:spPr>
          <a:xfrm>
            <a:off x="6490210" y="3719363"/>
            <a:ext cx="2868930" cy="2832100"/>
          </a:xfrm>
          <a:prstGeom prst="rect">
            <a:avLst/>
          </a:prstGeom>
        </p:spPr>
      </p:pic>
    </p:spTree>
    <p:extLst>
      <p:ext uri="{BB962C8B-B14F-4D97-AF65-F5344CB8AC3E}">
        <p14:creationId xmlns:p14="http://schemas.microsoft.com/office/powerpoint/2010/main" val="24708520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23248" y="2248348"/>
            <a:ext cx="7745505" cy="4609653"/>
          </a:xfrm>
        </p:spPr>
        <p:txBody>
          <a:bodyPr>
            <a:normAutofit fontScale="85000" lnSpcReduction="10000"/>
          </a:bodyPr>
          <a:lstStyle/>
          <a:p>
            <a:r>
              <a:rPr lang="en-US" sz="2800" b="1" dirty="0">
                <a:solidFill>
                  <a:srgbClr val="FF0000"/>
                </a:solidFill>
              </a:rPr>
              <a:t>Conversion of Image</a:t>
            </a:r>
          </a:p>
          <a:p>
            <a:pPr lvl="1"/>
            <a:r>
              <a:rPr lang="en-US" sz="2800" b="1" dirty="0">
                <a:solidFill>
                  <a:srgbClr val="00B050"/>
                </a:solidFill>
              </a:rPr>
              <a:t>RGB  to Gray scale Conversion</a:t>
            </a:r>
          </a:p>
          <a:p>
            <a:pPr lvl="2"/>
            <a:r>
              <a:rPr lang="en-US" sz="2800" b="1" dirty="0">
                <a:solidFill>
                  <a:srgbClr val="FF0000"/>
                </a:solidFill>
              </a:rPr>
              <a:t>d=rgb2gray(a);</a:t>
            </a:r>
          </a:p>
          <a:p>
            <a:pPr lvl="2"/>
            <a:r>
              <a:rPr lang="en-US" sz="2800" b="1" dirty="0">
                <a:solidFill>
                  <a:srgbClr val="FF0000"/>
                </a:solidFill>
              </a:rPr>
              <a:t> figure; </a:t>
            </a:r>
            <a:r>
              <a:rPr lang="en-US" sz="2800" b="1" dirty="0" err="1">
                <a:solidFill>
                  <a:srgbClr val="FF0000"/>
                </a:solidFill>
              </a:rPr>
              <a:t>imshow</a:t>
            </a:r>
            <a:r>
              <a:rPr lang="en-US" sz="2800" b="1" dirty="0">
                <a:solidFill>
                  <a:srgbClr val="FF0000"/>
                </a:solidFill>
              </a:rPr>
              <a:t>(d);</a:t>
            </a:r>
            <a:endParaRPr lang="en-US" sz="2800" b="1" dirty="0">
              <a:solidFill>
                <a:schemeClr val="accent3">
                  <a:lumMod val="75000"/>
                </a:schemeClr>
              </a:solidFill>
            </a:endParaRPr>
          </a:p>
          <a:p>
            <a:pPr lvl="1"/>
            <a:r>
              <a:rPr lang="en-US" sz="2800" b="1" dirty="0">
                <a:solidFill>
                  <a:srgbClr val="00B0F0"/>
                </a:solidFill>
              </a:rPr>
              <a:t>Separate Three Component from RGB Image</a:t>
            </a:r>
          </a:p>
          <a:p>
            <a:pPr lvl="2"/>
            <a:r>
              <a:rPr lang="en-US" sz="3200" b="1" dirty="0">
                <a:solidFill>
                  <a:srgbClr val="FF0000"/>
                </a:solidFill>
              </a:rPr>
              <a:t>r=c(:,:,1);</a:t>
            </a:r>
          </a:p>
          <a:p>
            <a:pPr lvl="2"/>
            <a:r>
              <a:rPr lang="en-US" sz="3200" b="1" dirty="0">
                <a:solidFill>
                  <a:srgbClr val="FF0000"/>
                </a:solidFill>
              </a:rPr>
              <a:t>g=c(:,:,2);</a:t>
            </a:r>
          </a:p>
          <a:p>
            <a:pPr lvl="2"/>
            <a:r>
              <a:rPr lang="en-US" sz="3200" b="1" dirty="0">
                <a:solidFill>
                  <a:srgbClr val="FF0000"/>
                </a:solidFill>
              </a:rPr>
              <a:t>b=c(:,:,3);</a:t>
            </a:r>
          </a:p>
          <a:p>
            <a:r>
              <a:rPr lang="en-GB" altLang="en-US" sz="2800" b="1" dirty="0">
                <a:solidFill>
                  <a:srgbClr val="FF0000"/>
                </a:solidFill>
              </a:rPr>
              <a:t>&gt;&gt;I    % </a:t>
            </a:r>
            <a:r>
              <a:rPr lang="en-GB" altLang="en-US" sz="2800" b="1" dirty="0" err="1">
                <a:solidFill>
                  <a:srgbClr val="FF0000"/>
                </a:solidFill>
              </a:rPr>
              <a:t>ctrl+c</a:t>
            </a:r>
            <a:r>
              <a:rPr lang="en-GB" altLang="en-US" sz="2800" b="1" dirty="0">
                <a:solidFill>
                  <a:srgbClr val="FF0000"/>
                </a:solidFill>
              </a:rPr>
              <a:t> to halt output!</a:t>
            </a:r>
          </a:p>
          <a:p>
            <a:pPr lvl="2"/>
            <a:endParaRPr lang="en-US" sz="3200" b="1" dirty="0">
              <a:solidFill>
                <a:srgbClr val="FF0000"/>
              </a:solidFill>
            </a:endParaRPr>
          </a:p>
          <a:p>
            <a:pPr lvl="2"/>
            <a:endParaRPr lang="en-US" sz="2400" b="1" dirty="0">
              <a:solidFill>
                <a:schemeClr val="accent3">
                  <a:lumMod val="75000"/>
                </a:schemeClr>
              </a:solidFill>
            </a:endParaRPr>
          </a:p>
          <a:p>
            <a:pPr lvl="1"/>
            <a:endParaRPr lang="en-US" sz="1800" b="1" dirty="0">
              <a:solidFill>
                <a:schemeClr val="accent3">
                  <a:lumMod val="75000"/>
                </a:schemeClr>
              </a:solidFill>
            </a:endParaRPr>
          </a:p>
        </p:txBody>
      </p:sp>
      <p:sp>
        <p:nvSpPr>
          <p:cNvPr id="3" name="Title 2"/>
          <p:cNvSpPr>
            <a:spLocks noGrp="1"/>
          </p:cNvSpPr>
          <p:nvPr>
            <p:ph type="title"/>
          </p:nvPr>
        </p:nvSpPr>
        <p:spPr>
          <a:xfrm>
            <a:off x="770552" y="851510"/>
            <a:ext cx="7693510" cy="801444"/>
          </a:xfrm>
        </p:spPr>
        <p:txBody>
          <a:bodyPr>
            <a:normAutofit/>
          </a:bodyPr>
          <a:lstStyle/>
          <a:p>
            <a:r>
              <a:rPr lang="en-IN" dirty="0"/>
              <a:t>Basic Function</a:t>
            </a:r>
            <a:endParaRPr lang="en-US" dirty="0"/>
          </a:p>
        </p:txBody>
      </p:sp>
    </p:spTree>
    <p:extLst>
      <p:ext uri="{BB962C8B-B14F-4D97-AF65-F5344CB8AC3E}">
        <p14:creationId xmlns:p14="http://schemas.microsoft.com/office/powerpoint/2010/main" val="3274751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59D36-7C8C-445C-A3E8-F1D19BA8AEAF}"/>
              </a:ext>
            </a:extLst>
          </p:cNvPr>
          <p:cNvSpPr>
            <a:spLocks noGrp="1"/>
          </p:cNvSpPr>
          <p:nvPr>
            <p:ph type="title"/>
          </p:nvPr>
        </p:nvSpPr>
        <p:spPr/>
        <p:txBody>
          <a:bodyPr/>
          <a:lstStyle/>
          <a:p>
            <a:r>
              <a:rPr lang="en-US" dirty="0"/>
              <a:t>Uses Of Matlab</a:t>
            </a:r>
            <a:endParaRPr lang="en-IN" dirty="0"/>
          </a:p>
        </p:txBody>
      </p:sp>
      <p:sp>
        <p:nvSpPr>
          <p:cNvPr id="3" name="Content Placeholder 2">
            <a:extLst>
              <a:ext uri="{FF2B5EF4-FFF2-40B4-BE49-F238E27FC236}">
                <a16:creationId xmlns:a16="http://schemas.microsoft.com/office/drawing/2014/main" id="{DCB769D4-DBAF-469D-A973-2C4A9959A547}"/>
              </a:ext>
            </a:extLst>
          </p:cNvPr>
          <p:cNvSpPr>
            <a:spLocks noGrp="1"/>
          </p:cNvSpPr>
          <p:nvPr>
            <p:ph idx="1"/>
          </p:nvPr>
        </p:nvSpPr>
        <p:spPr>
          <a:xfrm>
            <a:off x="914400" y="1919672"/>
            <a:ext cx="9914860" cy="4606633"/>
          </a:xfrm>
        </p:spPr>
        <p:txBody>
          <a:bodyPr>
            <a:normAutofit lnSpcReduction="10000"/>
          </a:bodyPr>
          <a:lstStyle/>
          <a:p>
            <a:pPr algn="just"/>
            <a:r>
              <a:rPr lang="en-US" dirty="0">
                <a:effectLst>
                  <a:outerShdw blurRad="38100" dist="38100" dir="2700000" algn="tl">
                    <a:srgbClr val="000000">
                      <a:alpha val="43137"/>
                    </a:srgbClr>
                  </a:outerShdw>
                </a:effectLst>
              </a:rPr>
              <a:t>MATLAB is a high-performance language for technical computing. It integrates computation, visualization, and programming in an easy-to-use environment where problems and solutions are expressed in familiar mathematical notation. </a:t>
            </a:r>
          </a:p>
          <a:p>
            <a:pPr marL="0" indent="0" algn="just">
              <a:buNone/>
            </a:pPr>
            <a:r>
              <a:rPr lang="en-US" b="1" dirty="0">
                <a:solidFill>
                  <a:schemeClr val="tx1"/>
                </a:solidFill>
                <a:effectLst>
                  <a:outerShdw blurRad="38100" dist="38100" dir="2700000" algn="tl">
                    <a:srgbClr val="000000">
                      <a:alpha val="43137"/>
                    </a:srgbClr>
                  </a:outerShdw>
                </a:effectLst>
              </a:rPr>
              <a:t>Typical uses include:</a:t>
            </a:r>
          </a:p>
          <a:p>
            <a:pPr algn="just"/>
            <a:r>
              <a:rPr lang="en-US" dirty="0">
                <a:effectLst>
                  <a:outerShdw blurRad="38100" dist="38100" dir="2700000" algn="tl">
                    <a:srgbClr val="000000">
                      <a:alpha val="43137"/>
                    </a:srgbClr>
                  </a:outerShdw>
                </a:effectLst>
              </a:rPr>
              <a:t>Math and computation</a:t>
            </a:r>
          </a:p>
          <a:p>
            <a:pPr algn="just"/>
            <a:r>
              <a:rPr lang="en-US" dirty="0">
                <a:effectLst>
                  <a:outerShdw blurRad="38100" dist="38100" dir="2700000" algn="tl">
                    <a:srgbClr val="000000">
                      <a:alpha val="43137"/>
                    </a:srgbClr>
                  </a:outerShdw>
                </a:effectLst>
              </a:rPr>
              <a:t>Algorithm development</a:t>
            </a:r>
          </a:p>
          <a:p>
            <a:pPr algn="just"/>
            <a:r>
              <a:rPr lang="en-US" dirty="0">
                <a:effectLst>
                  <a:outerShdw blurRad="38100" dist="38100" dir="2700000" algn="tl">
                    <a:srgbClr val="000000">
                      <a:alpha val="43137"/>
                    </a:srgbClr>
                  </a:outerShdw>
                </a:effectLst>
              </a:rPr>
              <a:t>Modeling, simulation, and prototyping</a:t>
            </a:r>
          </a:p>
          <a:p>
            <a:pPr algn="just"/>
            <a:r>
              <a:rPr lang="en-US" dirty="0">
                <a:effectLst>
                  <a:outerShdw blurRad="38100" dist="38100" dir="2700000" algn="tl">
                    <a:srgbClr val="000000">
                      <a:alpha val="43137"/>
                    </a:srgbClr>
                  </a:outerShdw>
                </a:effectLst>
              </a:rPr>
              <a:t>Data analysis, exploration, and visualization</a:t>
            </a:r>
          </a:p>
          <a:p>
            <a:pPr algn="just"/>
            <a:r>
              <a:rPr lang="en-US" dirty="0">
                <a:effectLst>
                  <a:outerShdw blurRad="38100" dist="38100" dir="2700000" algn="tl">
                    <a:srgbClr val="000000">
                      <a:alpha val="43137"/>
                    </a:srgbClr>
                  </a:outerShdw>
                </a:effectLst>
              </a:rPr>
              <a:t>Scientific and engineering graphics</a:t>
            </a:r>
          </a:p>
          <a:p>
            <a:pPr algn="just"/>
            <a:r>
              <a:rPr lang="en-US" dirty="0">
                <a:effectLst>
                  <a:outerShdw blurRad="38100" dist="38100" dir="2700000" algn="tl">
                    <a:srgbClr val="000000">
                      <a:alpha val="43137"/>
                    </a:srgbClr>
                  </a:outerShdw>
                </a:effectLst>
              </a:rPr>
              <a:t>Application development, including Graphical User Interface building</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32621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23248" y="2133600"/>
            <a:ext cx="3339353" cy="4876800"/>
          </a:xfrm>
        </p:spPr>
        <p:txBody>
          <a:bodyPr>
            <a:normAutofit fontScale="55000" lnSpcReduction="20000"/>
          </a:bodyPr>
          <a:lstStyle/>
          <a:p>
            <a:r>
              <a:rPr lang="en-US" sz="3500" dirty="0" err="1">
                <a:latin typeface="Times New Roman" pitchFamily="18" charset="0"/>
                <a:cs typeface="Times New Roman" pitchFamily="18" charset="0"/>
              </a:rPr>
              <a:t>clc</a:t>
            </a:r>
            <a:r>
              <a:rPr lang="en-US" sz="3500" dirty="0">
                <a:latin typeface="Times New Roman" pitchFamily="18" charset="0"/>
                <a:cs typeface="Times New Roman" pitchFamily="18" charset="0"/>
              </a:rPr>
              <a:t>;</a:t>
            </a:r>
          </a:p>
          <a:p>
            <a:r>
              <a:rPr lang="en-US" sz="3500" dirty="0">
                <a:latin typeface="Times New Roman" pitchFamily="18" charset="0"/>
                <a:cs typeface="Times New Roman" pitchFamily="18" charset="0"/>
              </a:rPr>
              <a:t>clear all;</a:t>
            </a:r>
          </a:p>
          <a:p>
            <a:r>
              <a:rPr lang="en-US" sz="3500" dirty="0">
                <a:latin typeface="Times New Roman" pitchFamily="18" charset="0"/>
                <a:cs typeface="Times New Roman" pitchFamily="18" charset="0"/>
              </a:rPr>
              <a:t>close all;</a:t>
            </a:r>
          </a:p>
          <a:p>
            <a:r>
              <a:rPr lang="en-US" sz="3400" dirty="0">
                <a:latin typeface="Times New Roman" pitchFamily="18" charset="0"/>
                <a:cs typeface="Times New Roman" pitchFamily="18" charset="0"/>
              </a:rPr>
              <a:t>c=</a:t>
            </a:r>
            <a:r>
              <a:rPr lang="en-US" sz="3400" dirty="0" err="1">
                <a:latin typeface="Times New Roman" pitchFamily="18" charset="0"/>
                <a:cs typeface="Times New Roman" pitchFamily="18" charset="0"/>
              </a:rPr>
              <a:t>imread</a:t>
            </a:r>
            <a:r>
              <a:rPr lang="en-US" sz="3400" dirty="0">
                <a:latin typeface="Times New Roman" pitchFamily="18" charset="0"/>
                <a:cs typeface="Times New Roman" pitchFamily="18" charset="0"/>
              </a:rPr>
              <a:t> ('onion.png');</a:t>
            </a:r>
          </a:p>
          <a:p>
            <a:r>
              <a:rPr lang="en-US" sz="3400" dirty="0">
                <a:latin typeface="Times New Roman" pitchFamily="18" charset="0"/>
                <a:cs typeface="Times New Roman" pitchFamily="18" charset="0"/>
              </a:rPr>
              <a:t>r=c(:,:,1);</a:t>
            </a:r>
          </a:p>
          <a:p>
            <a:r>
              <a:rPr lang="en-US" sz="3400" dirty="0">
                <a:latin typeface="Times New Roman" pitchFamily="18" charset="0"/>
                <a:cs typeface="Times New Roman" pitchFamily="18" charset="0"/>
              </a:rPr>
              <a:t>g=c(:,:,2);</a:t>
            </a:r>
          </a:p>
          <a:p>
            <a:r>
              <a:rPr lang="en-US" sz="3400" dirty="0">
                <a:latin typeface="Times New Roman" pitchFamily="18" charset="0"/>
                <a:cs typeface="Times New Roman" pitchFamily="18" charset="0"/>
              </a:rPr>
              <a:t>b=c(:,:,3);</a:t>
            </a:r>
          </a:p>
          <a:p>
            <a:r>
              <a:rPr lang="en-US" sz="3400" dirty="0">
                <a:solidFill>
                  <a:srgbClr val="FF0000"/>
                </a:solidFill>
                <a:latin typeface="Times New Roman" pitchFamily="18" charset="0"/>
                <a:cs typeface="Times New Roman" pitchFamily="18" charset="0"/>
              </a:rPr>
              <a:t>e = .299*r + .587*g + .114*b;</a:t>
            </a:r>
          </a:p>
          <a:p>
            <a:r>
              <a:rPr lang="en-US" sz="3400" dirty="0">
                <a:latin typeface="Times New Roman" pitchFamily="18" charset="0"/>
                <a:cs typeface="Times New Roman" pitchFamily="18" charset="0"/>
              </a:rPr>
              <a:t>d1=rgb2gray(c);</a:t>
            </a:r>
          </a:p>
          <a:p>
            <a:r>
              <a:rPr lang="en-US" sz="3400" dirty="0">
                <a:latin typeface="Times New Roman" pitchFamily="18" charset="0"/>
                <a:cs typeface="Times New Roman" pitchFamily="18" charset="0"/>
              </a:rPr>
              <a:t>figure('</a:t>
            </a:r>
            <a:r>
              <a:rPr lang="en-US" sz="3400" dirty="0" err="1">
                <a:latin typeface="Times New Roman" pitchFamily="18" charset="0"/>
                <a:cs typeface="Times New Roman" pitchFamily="18" charset="0"/>
              </a:rPr>
              <a:t>Name','Original</a:t>
            </a:r>
            <a:r>
              <a:rPr lang="en-US" sz="3400" dirty="0">
                <a:latin typeface="Times New Roman" pitchFamily="18" charset="0"/>
                <a:cs typeface="Times New Roman" pitchFamily="18" charset="0"/>
              </a:rPr>
              <a:t>'); </a:t>
            </a:r>
          </a:p>
          <a:p>
            <a:r>
              <a:rPr lang="en-US" sz="3400" dirty="0" err="1">
                <a:latin typeface="Times New Roman" pitchFamily="18" charset="0"/>
                <a:cs typeface="Times New Roman" pitchFamily="18" charset="0"/>
              </a:rPr>
              <a:t>imshow</a:t>
            </a:r>
            <a:r>
              <a:rPr lang="en-US" sz="3400" dirty="0">
                <a:latin typeface="Times New Roman" pitchFamily="18" charset="0"/>
                <a:cs typeface="Times New Roman" pitchFamily="18" charset="0"/>
              </a:rPr>
              <a:t>(c);</a:t>
            </a:r>
          </a:p>
          <a:p>
            <a:endParaRPr lang="en-US" dirty="0"/>
          </a:p>
        </p:txBody>
      </p:sp>
      <p:sp>
        <p:nvSpPr>
          <p:cNvPr id="3" name="Title 2"/>
          <p:cNvSpPr>
            <a:spLocks noGrp="1"/>
          </p:cNvSpPr>
          <p:nvPr>
            <p:ph type="title"/>
          </p:nvPr>
        </p:nvSpPr>
        <p:spPr/>
        <p:txBody>
          <a:bodyPr/>
          <a:lstStyle/>
          <a:p>
            <a:r>
              <a:rPr lang="en-US" dirty="0"/>
              <a:t>RGB to </a:t>
            </a:r>
            <a:r>
              <a:rPr lang="en-US" dirty="0" err="1"/>
              <a:t>GrayScale</a:t>
            </a:r>
            <a:r>
              <a:rPr lang="en-US" dirty="0"/>
              <a:t> Without Command</a:t>
            </a:r>
          </a:p>
        </p:txBody>
      </p:sp>
      <p:sp>
        <p:nvSpPr>
          <p:cNvPr id="6" name="Content Placeholder 1"/>
          <p:cNvSpPr txBox="1">
            <a:spLocks/>
          </p:cNvSpPr>
          <p:nvPr/>
        </p:nvSpPr>
        <p:spPr>
          <a:xfrm>
            <a:off x="6019801" y="2277688"/>
            <a:ext cx="3339353" cy="4427913"/>
          </a:xfrm>
          <a:prstGeom prst="rect">
            <a:avLst/>
          </a:prstGeom>
        </p:spPr>
        <p:txBody>
          <a:bodyPr vert="horz" lIns="91440" tIns="45720" rIns="91440" bIns="45720" rtlCol="0">
            <a:normAutofit fontScale="92500" lnSpcReduction="10000"/>
          </a:bodyPr>
          <a:lst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a:lstStyle>
          <a:p>
            <a:r>
              <a:rPr lang="en-US" dirty="0">
                <a:latin typeface="Times New Roman" pitchFamily="18" charset="0"/>
                <a:cs typeface="Times New Roman" pitchFamily="18" charset="0"/>
              </a:rPr>
              <a:t>figure('</a:t>
            </a:r>
            <a:r>
              <a:rPr lang="en-US" dirty="0" err="1">
                <a:latin typeface="Times New Roman" pitchFamily="18" charset="0"/>
                <a:cs typeface="Times New Roman" pitchFamily="18" charset="0"/>
              </a:rPr>
              <a:t>Name','Red</a:t>
            </a:r>
            <a:r>
              <a:rPr lang="en-US" dirty="0">
                <a:latin typeface="Times New Roman" pitchFamily="18" charset="0"/>
                <a:cs typeface="Times New Roman" pitchFamily="18" charset="0"/>
              </a:rPr>
              <a:t>');</a:t>
            </a:r>
          </a:p>
          <a:p>
            <a:r>
              <a:rPr lang="en-US" dirty="0" err="1">
                <a:latin typeface="Times New Roman" pitchFamily="18" charset="0"/>
                <a:cs typeface="Times New Roman" pitchFamily="18" charset="0"/>
              </a:rPr>
              <a:t>imshow</a:t>
            </a:r>
            <a:r>
              <a:rPr lang="en-US" dirty="0">
                <a:latin typeface="Times New Roman" pitchFamily="18" charset="0"/>
                <a:cs typeface="Times New Roman" pitchFamily="18" charset="0"/>
              </a:rPr>
              <a:t>(r);</a:t>
            </a:r>
          </a:p>
          <a:p>
            <a:r>
              <a:rPr lang="en-US" dirty="0">
                <a:latin typeface="Times New Roman" pitchFamily="18" charset="0"/>
                <a:cs typeface="Times New Roman" pitchFamily="18" charset="0"/>
              </a:rPr>
              <a:t>figure('</a:t>
            </a:r>
            <a:r>
              <a:rPr lang="en-US" dirty="0" err="1">
                <a:latin typeface="Times New Roman" pitchFamily="18" charset="0"/>
                <a:cs typeface="Times New Roman" pitchFamily="18" charset="0"/>
              </a:rPr>
              <a:t>Name','Green</a:t>
            </a:r>
            <a:r>
              <a:rPr lang="en-US" dirty="0">
                <a:latin typeface="Times New Roman" pitchFamily="18" charset="0"/>
                <a:cs typeface="Times New Roman" pitchFamily="18" charset="0"/>
              </a:rPr>
              <a:t>');</a:t>
            </a:r>
          </a:p>
          <a:p>
            <a:r>
              <a:rPr lang="en-US" dirty="0" err="1">
                <a:latin typeface="Times New Roman" pitchFamily="18" charset="0"/>
                <a:cs typeface="Times New Roman" pitchFamily="18" charset="0"/>
              </a:rPr>
              <a:t>imshow</a:t>
            </a:r>
            <a:r>
              <a:rPr lang="en-US" dirty="0">
                <a:latin typeface="Times New Roman" pitchFamily="18" charset="0"/>
                <a:cs typeface="Times New Roman" pitchFamily="18" charset="0"/>
              </a:rPr>
              <a:t>(g);</a:t>
            </a:r>
          </a:p>
          <a:p>
            <a:r>
              <a:rPr lang="en-US" dirty="0">
                <a:latin typeface="Times New Roman" pitchFamily="18" charset="0"/>
                <a:cs typeface="Times New Roman" pitchFamily="18" charset="0"/>
              </a:rPr>
              <a:t>figure('</a:t>
            </a:r>
            <a:r>
              <a:rPr lang="en-US" dirty="0" err="1">
                <a:latin typeface="Times New Roman" pitchFamily="18" charset="0"/>
                <a:cs typeface="Times New Roman" pitchFamily="18" charset="0"/>
              </a:rPr>
              <a:t>Name','Blue</a:t>
            </a:r>
            <a:r>
              <a:rPr lang="en-US" dirty="0">
                <a:latin typeface="Times New Roman" pitchFamily="18" charset="0"/>
                <a:cs typeface="Times New Roman" pitchFamily="18" charset="0"/>
              </a:rPr>
              <a:t>');</a:t>
            </a:r>
          </a:p>
          <a:p>
            <a:r>
              <a:rPr lang="en-US" dirty="0" err="1">
                <a:latin typeface="Times New Roman" pitchFamily="18" charset="0"/>
                <a:cs typeface="Times New Roman" pitchFamily="18" charset="0"/>
              </a:rPr>
              <a:t>imshow</a:t>
            </a:r>
            <a:r>
              <a:rPr lang="en-US" dirty="0">
                <a:latin typeface="Times New Roman" pitchFamily="18" charset="0"/>
                <a:cs typeface="Times New Roman" pitchFamily="18" charset="0"/>
              </a:rPr>
              <a:t>(b);</a:t>
            </a:r>
          </a:p>
          <a:p>
            <a:r>
              <a:rPr lang="en-US" dirty="0">
                <a:latin typeface="Times New Roman" pitchFamily="18" charset="0"/>
                <a:cs typeface="Times New Roman" pitchFamily="18" charset="0"/>
              </a:rPr>
              <a:t>figure('</a:t>
            </a:r>
            <a:r>
              <a:rPr lang="en-US" dirty="0" err="1">
                <a:latin typeface="Times New Roman" pitchFamily="18" charset="0"/>
                <a:cs typeface="Times New Roman" pitchFamily="18" charset="0"/>
              </a:rPr>
              <a:t>Name','gray</a:t>
            </a:r>
            <a:r>
              <a:rPr lang="en-US" dirty="0">
                <a:latin typeface="Times New Roman" pitchFamily="18" charset="0"/>
                <a:cs typeface="Times New Roman" pitchFamily="18" charset="0"/>
              </a:rPr>
              <a:t> manual'); </a:t>
            </a:r>
          </a:p>
          <a:p>
            <a:r>
              <a:rPr lang="en-US" dirty="0" err="1">
                <a:latin typeface="Times New Roman" pitchFamily="18" charset="0"/>
                <a:cs typeface="Times New Roman" pitchFamily="18" charset="0"/>
              </a:rPr>
              <a:t>imshow</a:t>
            </a:r>
            <a:r>
              <a:rPr lang="en-US" dirty="0">
                <a:latin typeface="Times New Roman" pitchFamily="18" charset="0"/>
                <a:cs typeface="Times New Roman" pitchFamily="18" charset="0"/>
              </a:rPr>
              <a:t>(e);</a:t>
            </a:r>
          </a:p>
          <a:p>
            <a:r>
              <a:rPr lang="en-US" dirty="0">
                <a:latin typeface="Times New Roman" pitchFamily="18" charset="0"/>
                <a:cs typeface="Times New Roman" pitchFamily="18" charset="0"/>
              </a:rPr>
              <a:t>figure('</a:t>
            </a:r>
            <a:r>
              <a:rPr lang="en-US" dirty="0" err="1">
                <a:latin typeface="Times New Roman" pitchFamily="18" charset="0"/>
                <a:cs typeface="Times New Roman" pitchFamily="18" charset="0"/>
              </a:rPr>
              <a:t>Name','Gray</a:t>
            </a:r>
            <a:r>
              <a:rPr lang="en-US" dirty="0">
                <a:latin typeface="Times New Roman" pitchFamily="18" charset="0"/>
                <a:cs typeface="Times New Roman" pitchFamily="18" charset="0"/>
              </a:rPr>
              <a:t> by </a:t>
            </a:r>
            <a:r>
              <a:rPr lang="en-US" dirty="0" err="1">
                <a:latin typeface="Times New Roman" pitchFamily="18" charset="0"/>
                <a:cs typeface="Times New Roman" pitchFamily="18" charset="0"/>
              </a:rPr>
              <a:t>Inbuild</a:t>
            </a:r>
            <a:r>
              <a:rPr lang="en-US" dirty="0">
                <a:latin typeface="Times New Roman" pitchFamily="18" charset="0"/>
                <a:cs typeface="Times New Roman" pitchFamily="18" charset="0"/>
              </a:rPr>
              <a:t>');</a:t>
            </a:r>
          </a:p>
          <a:p>
            <a:r>
              <a:rPr lang="en-US" dirty="0" err="1">
                <a:latin typeface="Times New Roman" pitchFamily="18" charset="0"/>
                <a:cs typeface="Times New Roman" pitchFamily="18" charset="0"/>
              </a:rPr>
              <a:t>imshow</a:t>
            </a:r>
            <a:r>
              <a:rPr lang="en-US" dirty="0">
                <a:latin typeface="Times New Roman" pitchFamily="18" charset="0"/>
                <a:cs typeface="Times New Roman" pitchFamily="18" charset="0"/>
              </a:rPr>
              <a:t>(d1);</a:t>
            </a:r>
          </a:p>
          <a:p>
            <a:endParaRPr lang="en-US" dirty="0"/>
          </a:p>
        </p:txBody>
      </p:sp>
    </p:spTree>
    <p:extLst>
      <p:ext uri="{BB962C8B-B14F-4D97-AF65-F5344CB8AC3E}">
        <p14:creationId xmlns:p14="http://schemas.microsoft.com/office/powerpoint/2010/main" val="22011124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Subplot Command</a:t>
            </a:r>
          </a:p>
        </p:txBody>
      </p:sp>
      <p:sp>
        <p:nvSpPr>
          <p:cNvPr id="4" name="Content Placeholder 3"/>
          <p:cNvSpPr>
            <a:spLocks noGrp="1"/>
          </p:cNvSpPr>
          <p:nvPr>
            <p:ph idx="1"/>
          </p:nvPr>
        </p:nvSpPr>
        <p:spPr/>
        <p:txBody>
          <a:bodyPr/>
          <a:lstStyle/>
          <a:p>
            <a:r>
              <a:rPr lang="en-US" sz="2800" dirty="0"/>
              <a:t>Subplot: To arrange multiple images into single figure.</a:t>
            </a:r>
          </a:p>
          <a:p>
            <a:pPr marL="731520" lvl="2"/>
            <a:r>
              <a:rPr lang="en-US" sz="3200" dirty="0"/>
              <a:t>Subplot(</a:t>
            </a:r>
            <a:r>
              <a:rPr lang="en-US" sz="3200" dirty="0" err="1"/>
              <a:t>row,column,position</a:t>
            </a:r>
            <a:r>
              <a:rPr lang="en-US" sz="3200" dirty="0"/>
              <a:t>);</a:t>
            </a:r>
          </a:p>
          <a:p>
            <a:pPr marL="365760" lvl="1">
              <a:buFont typeface="Wingdings" pitchFamily="2" charset="2"/>
              <a:buChar char=""/>
            </a:pPr>
            <a:r>
              <a:rPr lang="en-US" sz="2400" dirty="0"/>
              <a:t>Title: To give Title to particular image.</a:t>
            </a:r>
          </a:p>
          <a:p>
            <a:pPr marL="731520" lvl="2"/>
            <a:r>
              <a:rPr lang="en-US" sz="3200" dirty="0"/>
              <a:t>Title(‘Title of Image’);</a:t>
            </a:r>
          </a:p>
          <a:p>
            <a:endParaRPr lang="en-US" sz="2800" dirty="0"/>
          </a:p>
          <a:p>
            <a:pPr lvl="1"/>
            <a:endParaRPr lang="en-US" dirty="0"/>
          </a:p>
        </p:txBody>
      </p:sp>
    </p:spTree>
    <p:extLst>
      <p:ext uri="{BB962C8B-B14F-4D97-AF65-F5344CB8AC3E}">
        <p14:creationId xmlns:p14="http://schemas.microsoft.com/office/powerpoint/2010/main" val="36289481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ctr">
            <a:noAutofit/>
          </a:bodyPr>
          <a:lstStyle/>
          <a:p>
            <a:r>
              <a:rPr lang="en-US" dirty="0"/>
              <a:t>Subplot</a:t>
            </a:r>
          </a:p>
        </p:txBody>
      </p:sp>
      <p:pic>
        <p:nvPicPr>
          <p:cNvPr id="9218" name="Picture 2" descr="C:\Users\SIE1\Desktop\23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00200"/>
            <a:ext cx="8569036"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5219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60560" y="1770676"/>
            <a:ext cx="8843749" cy="5087324"/>
          </a:xfrm>
        </p:spPr>
        <p:txBody>
          <a:bodyPr>
            <a:normAutofit fontScale="70000" lnSpcReduction="20000"/>
          </a:bodyPr>
          <a:lstStyle/>
          <a:p>
            <a:r>
              <a:rPr lang="en-US" dirty="0" err="1"/>
              <a:t>clc</a:t>
            </a:r>
            <a:r>
              <a:rPr lang="en-US" dirty="0"/>
              <a:t>;</a:t>
            </a:r>
          </a:p>
          <a:p>
            <a:r>
              <a:rPr lang="en-US" dirty="0"/>
              <a:t>clear all;</a:t>
            </a:r>
          </a:p>
          <a:p>
            <a:r>
              <a:rPr lang="en-US" dirty="0"/>
              <a:t>close all;</a:t>
            </a:r>
          </a:p>
          <a:p>
            <a:r>
              <a:rPr lang="en-US" dirty="0"/>
              <a:t>c=</a:t>
            </a:r>
            <a:r>
              <a:rPr lang="en-US" dirty="0" err="1"/>
              <a:t>imread</a:t>
            </a:r>
            <a:r>
              <a:rPr lang="en-US" dirty="0"/>
              <a:t> ('onion.png');</a:t>
            </a:r>
          </a:p>
          <a:p>
            <a:r>
              <a:rPr lang="en-US" dirty="0"/>
              <a:t>r=c(:,:,1);</a:t>
            </a:r>
          </a:p>
          <a:p>
            <a:r>
              <a:rPr lang="en-US" dirty="0"/>
              <a:t>g=c(:,:,2);</a:t>
            </a:r>
          </a:p>
          <a:p>
            <a:r>
              <a:rPr lang="en-US" dirty="0"/>
              <a:t>b=c(:,:,3);</a:t>
            </a:r>
          </a:p>
          <a:p>
            <a:r>
              <a:rPr lang="en-US" dirty="0"/>
              <a:t>d1=rgb2gray(c);</a:t>
            </a:r>
          </a:p>
          <a:p>
            <a:r>
              <a:rPr lang="en-US" dirty="0"/>
              <a:t>d2=im2bw(c);</a:t>
            </a:r>
          </a:p>
          <a:p>
            <a:r>
              <a:rPr lang="en-US" dirty="0"/>
              <a:t>subplot(2,3,1);  </a:t>
            </a:r>
            <a:r>
              <a:rPr lang="en-US" dirty="0" err="1"/>
              <a:t>imshow</a:t>
            </a:r>
            <a:r>
              <a:rPr lang="en-US" dirty="0"/>
              <a:t>(c); title('original');</a:t>
            </a:r>
          </a:p>
          <a:p>
            <a:r>
              <a:rPr lang="en-US" dirty="0"/>
              <a:t>subplot(2,3,2);  </a:t>
            </a:r>
            <a:r>
              <a:rPr lang="en-US" dirty="0" err="1"/>
              <a:t>imshow</a:t>
            </a:r>
            <a:r>
              <a:rPr lang="en-US" dirty="0"/>
              <a:t>(r);title('Red');</a:t>
            </a:r>
          </a:p>
          <a:p>
            <a:r>
              <a:rPr lang="en-US" dirty="0"/>
              <a:t>subplot(2,3,3);  </a:t>
            </a:r>
            <a:r>
              <a:rPr lang="en-US" dirty="0" err="1"/>
              <a:t>imshow</a:t>
            </a:r>
            <a:r>
              <a:rPr lang="en-US" dirty="0"/>
              <a:t>(g);title('Green');</a:t>
            </a:r>
          </a:p>
          <a:p>
            <a:r>
              <a:rPr lang="en-US" dirty="0"/>
              <a:t>subplot(2,3,4);  </a:t>
            </a:r>
            <a:r>
              <a:rPr lang="en-US" dirty="0" err="1"/>
              <a:t>imshow</a:t>
            </a:r>
            <a:r>
              <a:rPr lang="en-US" dirty="0"/>
              <a:t>(b);title(‘Blue');</a:t>
            </a:r>
          </a:p>
          <a:p>
            <a:r>
              <a:rPr lang="en-US" dirty="0"/>
              <a:t>subplot(2,3,5); </a:t>
            </a:r>
            <a:r>
              <a:rPr lang="en-US" dirty="0" err="1"/>
              <a:t>imshow</a:t>
            </a:r>
            <a:r>
              <a:rPr lang="en-US" dirty="0"/>
              <a:t>(d1); title('</a:t>
            </a:r>
            <a:r>
              <a:rPr lang="en-US" dirty="0" err="1"/>
              <a:t>Grayscale</a:t>
            </a:r>
            <a:r>
              <a:rPr lang="en-US" dirty="0"/>
              <a:t> image');</a:t>
            </a:r>
          </a:p>
          <a:p>
            <a:r>
              <a:rPr lang="en-US" dirty="0"/>
              <a:t>subplot(2,3,6);  </a:t>
            </a:r>
            <a:r>
              <a:rPr lang="en-US" dirty="0" err="1"/>
              <a:t>imshow</a:t>
            </a:r>
            <a:r>
              <a:rPr lang="en-US" dirty="0"/>
              <a:t>(d2);title('Black white image');</a:t>
            </a:r>
          </a:p>
          <a:p>
            <a:endParaRPr lang="en-US" dirty="0"/>
          </a:p>
        </p:txBody>
      </p:sp>
      <p:sp>
        <p:nvSpPr>
          <p:cNvPr id="3" name="Title 2"/>
          <p:cNvSpPr>
            <a:spLocks noGrp="1"/>
          </p:cNvSpPr>
          <p:nvPr>
            <p:ph type="title"/>
          </p:nvPr>
        </p:nvSpPr>
        <p:spPr/>
        <p:txBody>
          <a:bodyPr vert="horz" lIns="91440" tIns="45720" rIns="91440" bIns="45720" rtlCol="0" anchor="ctr">
            <a:noAutofit/>
          </a:bodyPr>
          <a:lstStyle/>
          <a:p>
            <a:r>
              <a:rPr lang="en-US" dirty="0"/>
              <a:t>Example of Subplot</a:t>
            </a:r>
          </a:p>
        </p:txBody>
      </p:sp>
    </p:spTree>
    <p:extLst>
      <p:ext uri="{BB962C8B-B14F-4D97-AF65-F5344CB8AC3E}">
        <p14:creationId xmlns:p14="http://schemas.microsoft.com/office/powerpoint/2010/main" val="23615655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err="1"/>
              <a:t>clc</a:t>
            </a:r>
            <a:r>
              <a:rPr lang="en-US" dirty="0"/>
              <a:t>;</a:t>
            </a:r>
          </a:p>
          <a:p>
            <a:r>
              <a:rPr lang="en-US" dirty="0"/>
              <a:t>clear all;</a:t>
            </a:r>
          </a:p>
          <a:p>
            <a:r>
              <a:rPr lang="en-US" dirty="0"/>
              <a:t>close all;                                          		R Component</a:t>
            </a:r>
          </a:p>
          <a:p>
            <a:r>
              <a:rPr lang="en-US" dirty="0"/>
              <a:t>c=</a:t>
            </a:r>
            <a:r>
              <a:rPr lang="en-US" dirty="0" err="1"/>
              <a:t>imread</a:t>
            </a:r>
            <a:r>
              <a:rPr lang="en-US" dirty="0"/>
              <a:t> ('onion.png');      </a:t>
            </a:r>
          </a:p>
          <a:p>
            <a:r>
              <a:rPr lang="en-US" dirty="0"/>
              <a:t>r=c(:,:,1);</a:t>
            </a:r>
          </a:p>
          <a:p>
            <a:r>
              <a:rPr lang="en-US" dirty="0"/>
              <a:t>g=c(:,:,2);</a:t>
            </a:r>
          </a:p>
          <a:p>
            <a:r>
              <a:rPr lang="en-US" dirty="0"/>
              <a:t>b=c(:,:,3);</a:t>
            </a:r>
          </a:p>
          <a:p>
            <a:r>
              <a:rPr lang="en-US" dirty="0"/>
              <a:t>fin(:,:,1)=r;                                     		G Component        B Component  </a:t>
            </a:r>
          </a:p>
          <a:p>
            <a:r>
              <a:rPr lang="en-US" dirty="0"/>
              <a:t>fin(:,:,2)=g;</a:t>
            </a:r>
          </a:p>
          <a:p>
            <a:r>
              <a:rPr lang="en-US" dirty="0"/>
              <a:t>fin(:,:,3)=b;</a:t>
            </a:r>
          </a:p>
          <a:p>
            <a:r>
              <a:rPr lang="en-US" dirty="0"/>
              <a:t>figure; </a:t>
            </a:r>
            <a:r>
              <a:rPr lang="en-US" dirty="0" err="1"/>
              <a:t>imshow</a:t>
            </a:r>
            <a:r>
              <a:rPr lang="en-US" dirty="0"/>
              <a:t>(fin);</a:t>
            </a:r>
          </a:p>
          <a:p>
            <a:endParaRPr lang="en-US" dirty="0"/>
          </a:p>
        </p:txBody>
      </p:sp>
      <p:sp>
        <p:nvSpPr>
          <p:cNvPr id="3" name="Title 2"/>
          <p:cNvSpPr>
            <a:spLocks noGrp="1"/>
          </p:cNvSpPr>
          <p:nvPr>
            <p:ph type="title"/>
          </p:nvPr>
        </p:nvSpPr>
        <p:spPr>
          <a:xfrm>
            <a:off x="1069848" y="108638"/>
            <a:ext cx="10058400" cy="1609344"/>
          </a:xfrm>
        </p:spPr>
        <p:txBody>
          <a:bodyPr/>
          <a:lstStyle/>
          <a:p>
            <a:r>
              <a:rPr lang="en-US" dirty="0"/>
              <a:t>Convert R-G-B Component to RGB</a:t>
            </a:r>
          </a:p>
        </p:txBody>
      </p:sp>
      <p:pic>
        <p:nvPicPr>
          <p:cNvPr id="2050" name="Picture 2" descr="C:\Users\SIE1\Desktop\SD\b.jpg"/>
          <p:cNvPicPr>
            <a:picLocks noChangeAspect="1" noChangeArrowheads="1"/>
          </p:cNvPicPr>
          <p:nvPr/>
        </p:nvPicPr>
        <p:blipFill rotWithShape="1">
          <a:blip r:embed="rId2">
            <a:extLst>
              <a:ext uri="{28A0092B-C50C-407E-A947-70E740481C1C}">
                <a14:useLocalDpi xmlns:a14="http://schemas.microsoft.com/office/drawing/2010/main" val="0"/>
              </a:ext>
            </a:extLst>
          </a:blip>
          <a:srcRect l="22903" t="12966" r="21165" b="26063"/>
          <a:stretch/>
        </p:blipFill>
        <p:spPr bwMode="auto">
          <a:xfrm>
            <a:off x="6826592" y="3221441"/>
            <a:ext cx="1729049" cy="12834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IE1\Desktop\SD\g.jpg"/>
          <p:cNvPicPr>
            <a:picLocks noChangeAspect="1" noChangeArrowheads="1"/>
          </p:cNvPicPr>
          <p:nvPr/>
        </p:nvPicPr>
        <p:blipFill rotWithShape="1">
          <a:blip r:embed="rId3">
            <a:extLst>
              <a:ext uri="{28A0092B-C50C-407E-A947-70E740481C1C}">
                <a14:useLocalDpi xmlns:a14="http://schemas.microsoft.com/office/drawing/2010/main" val="0"/>
              </a:ext>
            </a:extLst>
          </a:blip>
          <a:srcRect l="22461" t="12571" r="21607" b="25825"/>
          <a:stretch/>
        </p:blipFill>
        <p:spPr bwMode="auto">
          <a:xfrm>
            <a:off x="4876138" y="3275215"/>
            <a:ext cx="1729049" cy="12967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SIE1\Desktop\SD\r.jpg"/>
          <p:cNvPicPr>
            <a:picLocks noChangeAspect="1" noChangeArrowheads="1"/>
          </p:cNvPicPr>
          <p:nvPr/>
        </p:nvPicPr>
        <p:blipFill rotWithShape="1">
          <a:blip r:embed="rId4">
            <a:extLst>
              <a:ext uri="{28A0092B-C50C-407E-A947-70E740481C1C}">
                <a14:useLocalDpi xmlns:a14="http://schemas.microsoft.com/office/drawing/2010/main" val="0"/>
              </a:ext>
            </a:extLst>
          </a:blip>
          <a:srcRect l="22224" t="8789" r="17652" b="21875"/>
          <a:stretch/>
        </p:blipFill>
        <p:spPr bwMode="auto">
          <a:xfrm>
            <a:off x="5080029" y="1256929"/>
            <a:ext cx="1812176" cy="14464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C:\Users\SIE1\Desktop\SD\orig.jpg"/>
          <p:cNvPicPr>
            <a:picLocks noChangeAspect="1" noChangeArrowheads="1"/>
          </p:cNvPicPr>
          <p:nvPr/>
        </p:nvPicPr>
        <p:blipFill rotWithShape="1">
          <a:blip r:embed="rId5">
            <a:extLst>
              <a:ext uri="{28A0092B-C50C-407E-A947-70E740481C1C}">
                <a14:useLocalDpi xmlns:a14="http://schemas.microsoft.com/office/drawing/2010/main" val="0"/>
              </a:ext>
            </a:extLst>
          </a:blip>
          <a:srcRect l="21296" t="15611" r="22290" b="22573"/>
          <a:stretch/>
        </p:blipFill>
        <p:spPr bwMode="auto">
          <a:xfrm>
            <a:off x="6729155" y="5029200"/>
            <a:ext cx="2590799" cy="169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799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sz="2800" dirty="0">
                <a:solidFill>
                  <a:srgbClr val="FF0000"/>
                </a:solidFill>
              </a:rPr>
              <a:t>Size:  To Find size of image.</a:t>
            </a:r>
          </a:p>
          <a:p>
            <a:pPr lvl="1"/>
            <a:r>
              <a:rPr lang="en-US" sz="2400" dirty="0"/>
              <a:t>[q w e]=size(c);</a:t>
            </a:r>
          </a:p>
          <a:p>
            <a:pPr lvl="2"/>
            <a:r>
              <a:rPr lang="en-US" sz="2000" dirty="0"/>
              <a:t>q=row</a:t>
            </a:r>
          </a:p>
          <a:p>
            <a:pPr lvl="2"/>
            <a:r>
              <a:rPr lang="en-US" sz="2000" dirty="0"/>
              <a:t>W=col</a:t>
            </a:r>
          </a:p>
          <a:p>
            <a:pPr lvl="2"/>
            <a:r>
              <a:rPr lang="en-US" sz="2000" dirty="0"/>
              <a:t>e= dimension</a:t>
            </a:r>
          </a:p>
          <a:p>
            <a:pPr marL="182880" lvl="2">
              <a:spcBef>
                <a:spcPts val="1200"/>
              </a:spcBef>
            </a:pPr>
            <a:r>
              <a:rPr lang="en-US" sz="2800" dirty="0" err="1">
                <a:solidFill>
                  <a:srgbClr val="FF0000"/>
                </a:solidFill>
              </a:rPr>
              <a:t>imresize</a:t>
            </a:r>
            <a:r>
              <a:rPr lang="en-US" sz="2800" dirty="0">
                <a:solidFill>
                  <a:srgbClr val="FF0000"/>
                </a:solidFill>
              </a:rPr>
              <a:t>: To Change size of image.</a:t>
            </a:r>
            <a:endParaRPr lang="en-US" sz="2000" dirty="0"/>
          </a:p>
          <a:p>
            <a:pPr lvl="1">
              <a:buClr>
                <a:srgbClr val="98C723"/>
              </a:buClr>
            </a:pPr>
            <a:r>
              <a:rPr lang="en-US" sz="2400" dirty="0">
                <a:solidFill>
                  <a:prstClr val="black">
                    <a:lumMod val="85000"/>
                    <a:lumOff val="15000"/>
                  </a:prstClr>
                </a:solidFill>
              </a:rPr>
              <a:t>d1=</a:t>
            </a:r>
            <a:r>
              <a:rPr lang="en-US" sz="2400" dirty="0" err="1">
                <a:solidFill>
                  <a:prstClr val="black">
                    <a:lumMod val="85000"/>
                    <a:lumOff val="15000"/>
                  </a:prstClr>
                </a:solidFill>
              </a:rPr>
              <a:t>imresize</a:t>
            </a:r>
            <a:r>
              <a:rPr lang="en-US" sz="2400" dirty="0">
                <a:solidFill>
                  <a:prstClr val="black">
                    <a:lumMod val="85000"/>
                    <a:lumOff val="15000"/>
                  </a:prstClr>
                </a:solidFill>
              </a:rPr>
              <a:t>(c,[64 64]);</a:t>
            </a:r>
          </a:p>
          <a:p>
            <a:pPr lvl="1">
              <a:buClr>
                <a:srgbClr val="98C723"/>
              </a:buClr>
            </a:pPr>
            <a:r>
              <a:rPr lang="en-US" sz="2400" dirty="0" err="1">
                <a:solidFill>
                  <a:prstClr val="black">
                    <a:lumMod val="85000"/>
                    <a:lumOff val="15000"/>
                  </a:prstClr>
                </a:solidFill>
              </a:rPr>
              <a:t>imshow</a:t>
            </a:r>
            <a:r>
              <a:rPr lang="en-US" sz="2400" dirty="0">
                <a:solidFill>
                  <a:prstClr val="black">
                    <a:lumMod val="85000"/>
                    <a:lumOff val="15000"/>
                  </a:prstClr>
                </a:solidFill>
              </a:rPr>
              <a:t>(d1);  </a:t>
            </a:r>
          </a:p>
          <a:p>
            <a:pPr lvl="1">
              <a:buClr>
                <a:srgbClr val="98C723"/>
              </a:buClr>
            </a:pPr>
            <a:r>
              <a:rPr lang="en-US" sz="2400" dirty="0">
                <a:solidFill>
                  <a:prstClr val="black">
                    <a:lumMod val="85000"/>
                    <a:lumOff val="15000"/>
                  </a:prstClr>
                </a:solidFill>
              </a:rPr>
              <a:t>d2=</a:t>
            </a:r>
            <a:r>
              <a:rPr lang="en-US" sz="2400" dirty="0" err="1">
                <a:solidFill>
                  <a:prstClr val="black">
                    <a:lumMod val="85000"/>
                    <a:lumOff val="15000"/>
                  </a:prstClr>
                </a:solidFill>
              </a:rPr>
              <a:t>imresize</a:t>
            </a:r>
            <a:r>
              <a:rPr lang="en-US" sz="2400" dirty="0">
                <a:solidFill>
                  <a:prstClr val="black">
                    <a:lumMod val="85000"/>
                    <a:lumOff val="15000"/>
                  </a:prstClr>
                </a:solidFill>
              </a:rPr>
              <a:t>(c,1/4);</a:t>
            </a:r>
          </a:p>
          <a:p>
            <a:pPr lvl="1">
              <a:buClr>
                <a:srgbClr val="98C723"/>
              </a:buClr>
            </a:pPr>
            <a:r>
              <a:rPr lang="en-US" sz="2400" dirty="0" err="1">
                <a:solidFill>
                  <a:prstClr val="black">
                    <a:lumMod val="85000"/>
                    <a:lumOff val="15000"/>
                  </a:prstClr>
                </a:solidFill>
              </a:rPr>
              <a:t>imshow</a:t>
            </a:r>
            <a:r>
              <a:rPr lang="en-US" sz="2400" dirty="0">
                <a:solidFill>
                  <a:prstClr val="black">
                    <a:lumMod val="85000"/>
                    <a:lumOff val="15000"/>
                  </a:prstClr>
                </a:solidFill>
              </a:rPr>
              <a:t>(d2);  </a:t>
            </a:r>
          </a:p>
          <a:p>
            <a:pPr lvl="1">
              <a:buClr>
                <a:srgbClr val="98C723"/>
              </a:buClr>
            </a:pPr>
            <a:endParaRPr lang="en-US" dirty="0">
              <a:solidFill>
                <a:prstClr val="black">
                  <a:lumMod val="85000"/>
                  <a:lumOff val="15000"/>
                </a:prstClr>
              </a:solidFill>
            </a:endParaRPr>
          </a:p>
          <a:p>
            <a:pPr lvl="1"/>
            <a:endParaRPr lang="en-US" dirty="0"/>
          </a:p>
        </p:txBody>
      </p:sp>
      <p:sp>
        <p:nvSpPr>
          <p:cNvPr id="3" name="Title 2"/>
          <p:cNvSpPr>
            <a:spLocks noGrp="1"/>
          </p:cNvSpPr>
          <p:nvPr>
            <p:ph type="title"/>
          </p:nvPr>
        </p:nvSpPr>
        <p:spPr/>
        <p:txBody>
          <a:bodyPr/>
          <a:lstStyle/>
          <a:p>
            <a:r>
              <a:rPr lang="en-IN" dirty="0"/>
              <a:t>Basic Function</a:t>
            </a:r>
            <a:endParaRPr lang="en-US" dirty="0"/>
          </a:p>
        </p:txBody>
      </p:sp>
    </p:spTree>
    <p:extLst>
      <p:ext uri="{BB962C8B-B14F-4D97-AF65-F5344CB8AC3E}">
        <p14:creationId xmlns:p14="http://schemas.microsoft.com/office/powerpoint/2010/main" val="22442822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55594" y="2248348"/>
            <a:ext cx="9266830" cy="4152453"/>
          </a:xfrm>
        </p:spPr>
        <p:txBody>
          <a:bodyPr>
            <a:normAutofit fontScale="85000" lnSpcReduction="20000"/>
          </a:bodyPr>
          <a:lstStyle/>
          <a:p>
            <a:r>
              <a:rPr lang="en-US" sz="3200" dirty="0" err="1">
                <a:solidFill>
                  <a:srgbClr val="FF0000"/>
                </a:solidFill>
              </a:rPr>
              <a:t>imcrop</a:t>
            </a:r>
            <a:r>
              <a:rPr lang="en-US" sz="3200" dirty="0">
                <a:solidFill>
                  <a:srgbClr val="FF0000"/>
                </a:solidFill>
              </a:rPr>
              <a:t>: To crop the image.</a:t>
            </a:r>
          </a:p>
          <a:p>
            <a:pPr lvl="1"/>
            <a:r>
              <a:rPr lang="en-US" sz="2400" dirty="0"/>
              <a:t>d3=</a:t>
            </a:r>
            <a:r>
              <a:rPr lang="en-US" sz="2400" dirty="0" err="1"/>
              <a:t>imcrop</a:t>
            </a:r>
            <a:r>
              <a:rPr lang="en-US" sz="2400" dirty="0"/>
              <a:t>(c);</a:t>
            </a:r>
          </a:p>
          <a:p>
            <a:pPr lvl="1"/>
            <a:r>
              <a:rPr lang="en-US" sz="2400" dirty="0" err="1"/>
              <a:t>imshow</a:t>
            </a:r>
            <a:r>
              <a:rPr lang="en-US" sz="2400" dirty="0"/>
              <a:t>(d3);</a:t>
            </a:r>
          </a:p>
          <a:p>
            <a:pPr lvl="1"/>
            <a:r>
              <a:rPr lang="en-US" sz="2400" dirty="0"/>
              <a:t> as=</a:t>
            </a:r>
            <a:r>
              <a:rPr lang="en-US" sz="2400" dirty="0" err="1"/>
              <a:t>imcrop</a:t>
            </a:r>
            <a:r>
              <a:rPr lang="en-US" sz="2400" dirty="0"/>
              <a:t>(c,[25 35 50 65]);</a:t>
            </a:r>
          </a:p>
          <a:p>
            <a:pPr lvl="1"/>
            <a:r>
              <a:rPr lang="en-US" sz="2400" dirty="0"/>
              <a:t> </a:t>
            </a:r>
            <a:r>
              <a:rPr lang="en-US" sz="2400" dirty="0" err="1"/>
              <a:t>imshow</a:t>
            </a:r>
            <a:r>
              <a:rPr lang="en-US" sz="2400" dirty="0"/>
              <a:t>(as);</a:t>
            </a:r>
          </a:p>
          <a:p>
            <a:pPr marL="182880" lvl="1">
              <a:lnSpc>
                <a:spcPct val="100000"/>
              </a:lnSpc>
              <a:spcBef>
                <a:spcPts val="1200"/>
              </a:spcBef>
            </a:pPr>
            <a:r>
              <a:rPr lang="en-US" sz="3200" dirty="0" err="1">
                <a:solidFill>
                  <a:srgbClr val="FF0000"/>
                </a:solidFill>
              </a:rPr>
              <a:t>Imwrite</a:t>
            </a:r>
            <a:r>
              <a:rPr lang="en-US" sz="3200" dirty="0">
                <a:solidFill>
                  <a:srgbClr val="FF0000"/>
                </a:solidFill>
              </a:rPr>
              <a:t>: To store the image.</a:t>
            </a:r>
          </a:p>
          <a:p>
            <a:pPr lvl="1"/>
            <a:r>
              <a:rPr lang="en-US" sz="2400" dirty="0" err="1"/>
              <a:t>imwrite</a:t>
            </a:r>
            <a:r>
              <a:rPr lang="en-US" sz="2400" dirty="0"/>
              <a:t>(as,'1.jpg');</a:t>
            </a:r>
          </a:p>
          <a:p>
            <a:pPr marL="182880" lvl="1">
              <a:lnSpc>
                <a:spcPct val="110000"/>
              </a:lnSpc>
              <a:spcBef>
                <a:spcPts val="1200"/>
              </a:spcBef>
            </a:pPr>
            <a:r>
              <a:rPr lang="en-US" sz="3200" dirty="0" err="1">
                <a:solidFill>
                  <a:srgbClr val="FF0000"/>
                </a:solidFill>
              </a:rPr>
              <a:t>imrotate</a:t>
            </a:r>
            <a:r>
              <a:rPr lang="en-US" sz="3200" dirty="0">
                <a:solidFill>
                  <a:srgbClr val="FF0000"/>
                </a:solidFill>
              </a:rPr>
              <a:t>: To rotate the image.</a:t>
            </a:r>
          </a:p>
          <a:p>
            <a:pPr marL="731520" lvl="2"/>
            <a:r>
              <a:rPr lang="en-US" sz="2000" dirty="0"/>
              <a:t>d4=</a:t>
            </a:r>
            <a:r>
              <a:rPr lang="en-US" sz="2000" dirty="0" err="1"/>
              <a:t>imrotate</a:t>
            </a:r>
            <a:r>
              <a:rPr lang="en-US" sz="2000" dirty="0"/>
              <a:t>(c,270);</a:t>
            </a:r>
          </a:p>
          <a:p>
            <a:pPr marL="731520" lvl="2"/>
            <a:r>
              <a:rPr lang="en-US" sz="2000" dirty="0"/>
              <a:t> </a:t>
            </a:r>
            <a:r>
              <a:rPr lang="en-US" sz="2000" dirty="0" err="1"/>
              <a:t>imshow</a:t>
            </a:r>
            <a:r>
              <a:rPr lang="en-US" sz="2000" dirty="0"/>
              <a:t>(d4);</a:t>
            </a:r>
          </a:p>
          <a:p>
            <a:pPr lvl="1"/>
            <a:endParaRPr lang="en-US" dirty="0"/>
          </a:p>
        </p:txBody>
      </p:sp>
      <p:sp>
        <p:nvSpPr>
          <p:cNvPr id="3" name="Title 2"/>
          <p:cNvSpPr>
            <a:spLocks noGrp="1"/>
          </p:cNvSpPr>
          <p:nvPr>
            <p:ph type="title"/>
          </p:nvPr>
        </p:nvSpPr>
        <p:spPr/>
        <p:txBody>
          <a:bodyPr/>
          <a:lstStyle/>
          <a:p>
            <a:r>
              <a:rPr lang="en-IN" dirty="0"/>
              <a:t>Basic Function</a:t>
            </a:r>
            <a:endParaRPr lang="en-US" dirty="0"/>
          </a:p>
        </p:txBody>
      </p:sp>
    </p:spTree>
    <p:extLst>
      <p:ext uri="{BB962C8B-B14F-4D97-AF65-F5344CB8AC3E}">
        <p14:creationId xmlns:p14="http://schemas.microsoft.com/office/powerpoint/2010/main" val="7661352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1647" y="756139"/>
            <a:ext cx="7756263" cy="1054250"/>
          </a:xfrm>
        </p:spPr>
        <p:txBody>
          <a:bodyPr>
            <a:normAutofit fontScale="90000"/>
          </a:bodyPr>
          <a:lstStyle/>
          <a:p>
            <a:r>
              <a:rPr lang="en-US" dirty="0"/>
              <a:t>Arithmetic Operation on Image</a:t>
            </a:r>
          </a:p>
        </p:txBody>
      </p:sp>
      <p:sp>
        <p:nvSpPr>
          <p:cNvPr id="2" name="Content Placeholder 1"/>
          <p:cNvSpPr>
            <a:spLocks noGrp="1"/>
          </p:cNvSpPr>
          <p:nvPr>
            <p:ph idx="1"/>
          </p:nvPr>
        </p:nvSpPr>
        <p:spPr>
          <a:xfrm>
            <a:off x="1091821" y="1978926"/>
            <a:ext cx="9717205" cy="4498076"/>
          </a:xfrm>
        </p:spPr>
        <p:txBody>
          <a:bodyPr/>
          <a:lstStyle/>
          <a:p>
            <a:r>
              <a:rPr lang="en-US" sz="2800" b="1" dirty="0" err="1">
                <a:solidFill>
                  <a:srgbClr val="FF0000"/>
                </a:solidFill>
              </a:rPr>
              <a:t>imsubtract</a:t>
            </a:r>
            <a:r>
              <a:rPr lang="en-US" sz="2800" b="1" dirty="0">
                <a:solidFill>
                  <a:srgbClr val="FF0000"/>
                </a:solidFill>
              </a:rPr>
              <a:t>:</a:t>
            </a:r>
            <a:r>
              <a:rPr lang="en-US" b="1" dirty="0"/>
              <a:t> </a:t>
            </a:r>
          </a:p>
          <a:p>
            <a:r>
              <a:rPr lang="en-US" dirty="0"/>
              <a:t>To subtract one image from second image.</a:t>
            </a:r>
          </a:p>
          <a:p>
            <a:pPr lvl="1"/>
            <a:r>
              <a:rPr lang="en-US" sz="2400" b="1" dirty="0"/>
              <a:t>Application: </a:t>
            </a:r>
            <a:r>
              <a:rPr lang="en-US" sz="2400" b="1" dirty="0">
                <a:solidFill>
                  <a:srgbClr val="FF0000"/>
                </a:solidFill>
              </a:rPr>
              <a:t>Background Subtraction(Removal)</a:t>
            </a:r>
          </a:p>
        </p:txBody>
      </p:sp>
      <p:pic>
        <p:nvPicPr>
          <p:cNvPr id="4098" name="Picture 2" descr="C:\Users\SIE1\Desktop\123.jpg"/>
          <p:cNvPicPr>
            <a:picLocks noChangeAspect="1" noChangeArrowheads="1"/>
          </p:cNvPicPr>
          <p:nvPr/>
        </p:nvPicPr>
        <p:blipFill rotWithShape="1">
          <a:blip r:embed="rId2">
            <a:extLst>
              <a:ext uri="{28A0092B-C50C-407E-A947-70E740481C1C}">
                <a14:useLocalDpi xmlns:a14="http://schemas.microsoft.com/office/drawing/2010/main" val="0"/>
              </a:ext>
            </a:extLst>
          </a:blip>
          <a:srcRect l="5750" t="18469" r="5614" b="29856"/>
          <a:stretch/>
        </p:blipFill>
        <p:spPr bwMode="auto">
          <a:xfrm>
            <a:off x="1486666" y="3782029"/>
            <a:ext cx="7646675" cy="366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9700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 add two image(</a:t>
            </a:r>
            <a:r>
              <a:rPr lang="en-US" b="1" dirty="0" err="1">
                <a:solidFill>
                  <a:srgbClr val="FF0000"/>
                </a:solidFill>
              </a:rPr>
              <a:t>imadd</a:t>
            </a:r>
            <a:r>
              <a:rPr lang="en-US" dirty="0"/>
              <a:t>)</a:t>
            </a:r>
          </a:p>
        </p:txBody>
      </p:sp>
      <p:sp>
        <p:nvSpPr>
          <p:cNvPr id="2" name="Content Placeholder 1"/>
          <p:cNvSpPr>
            <a:spLocks noGrp="1"/>
          </p:cNvSpPr>
          <p:nvPr>
            <p:ph idx="1"/>
          </p:nvPr>
        </p:nvSpPr>
        <p:spPr>
          <a:xfrm>
            <a:off x="177421" y="2121407"/>
            <a:ext cx="10950827" cy="4456813"/>
          </a:xfrm>
        </p:spPr>
        <p:txBody>
          <a:bodyPr>
            <a:normAutofit fontScale="85000" lnSpcReduction="20000"/>
          </a:bodyPr>
          <a:lstStyle/>
          <a:p>
            <a:pPr marL="365760" indent="-365760">
              <a:lnSpc>
                <a:spcPct val="110000"/>
              </a:lnSpc>
              <a:spcBef>
                <a:spcPct val="20000"/>
              </a:spcBef>
              <a:buClr>
                <a:schemeClr val="accent1"/>
              </a:buClr>
              <a:buFont typeface="Wingdings" pitchFamily="2" charset="2"/>
              <a:buChar char=""/>
            </a:pPr>
            <a:r>
              <a:rPr lang="en-US" sz="2600" dirty="0" err="1">
                <a:solidFill>
                  <a:schemeClr val="tx1">
                    <a:lumMod val="85000"/>
                    <a:lumOff val="15000"/>
                  </a:schemeClr>
                </a:solidFill>
              </a:rPr>
              <a:t>clc</a:t>
            </a:r>
            <a:endParaRPr lang="en-US" sz="2600" dirty="0">
              <a:solidFill>
                <a:schemeClr val="tx1">
                  <a:lumMod val="85000"/>
                  <a:lumOff val="15000"/>
                </a:schemeClr>
              </a:solidFill>
            </a:endParaRPr>
          </a:p>
          <a:p>
            <a:pPr marL="365760" indent="-365760">
              <a:lnSpc>
                <a:spcPct val="110000"/>
              </a:lnSpc>
              <a:spcBef>
                <a:spcPct val="20000"/>
              </a:spcBef>
              <a:buClr>
                <a:schemeClr val="accent1"/>
              </a:buClr>
              <a:buFont typeface="Wingdings" pitchFamily="2" charset="2"/>
              <a:buChar char=""/>
            </a:pPr>
            <a:r>
              <a:rPr lang="en-US" sz="2600" dirty="0">
                <a:solidFill>
                  <a:schemeClr val="tx1">
                    <a:lumMod val="85000"/>
                    <a:lumOff val="15000"/>
                  </a:schemeClr>
                </a:solidFill>
              </a:rPr>
              <a:t>close all</a:t>
            </a:r>
          </a:p>
          <a:p>
            <a:pPr marL="365760" indent="-365760">
              <a:lnSpc>
                <a:spcPct val="110000"/>
              </a:lnSpc>
              <a:spcBef>
                <a:spcPct val="20000"/>
              </a:spcBef>
              <a:buClr>
                <a:schemeClr val="accent1"/>
              </a:buClr>
              <a:buFont typeface="Wingdings" pitchFamily="2" charset="2"/>
              <a:buChar char=""/>
            </a:pPr>
            <a:r>
              <a:rPr lang="en-US" sz="2600" dirty="0">
                <a:solidFill>
                  <a:schemeClr val="tx1">
                    <a:lumMod val="85000"/>
                    <a:lumOff val="15000"/>
                  </a:schemeClr>
                </a:solidFill>
              </a:rPr>
              <a:t>clear all</a:t>
            </a:r>
          </a:p>
          <a:p>
            <a:pPr marL="365760" indent="-365760">
              <a:lnSpc>
                <a:spcPct val="110000"/>
              </a:lnSpc>
              <a:spcBef>
                <a:spcPct val="20000"/>
              </a:spcBef>
              <a:buClr>
                <a:schemeClr val="accent1"/>
              </a:buClr>
              <a:buFont typeface="Wingdings" pitchFamily="2" charset="2"/>
              <a:buChar char=""/>
            </a:pPr>
            <a:r>
              <a:rPr lang="en-US" sz="2600" dirty="0">
                <a:solidFill>
                  <a:schemeClr val="tx1">
                    <a:lumMod val="85000"/>
                    <a:lumOff val="15000"/>
                  </a:schemeClr>
                </a:solidFill>
              </a:rPr>
              <a:t>I = </a:t>
            </a:r>
            <a:r>
              <a:rPr lang="en-US" sz="2600" dirty="0" err="1">
                <a:solidFill>
                  <a:schemeClr val="tx1">
                    <a:lumMod val="85000"/>
                    <a:lumOff val="15000"/>
                  </a:schemeClr>
                </a:solidFill>
              </a:rPr>
              <a:t>imread</a:t>
            </a:r>
            <a:r>
              <a:rPr lang="en-US" sz="2600" dirty="0">
                <a:solidFill>
                  <a:schemeClr val="tx1">
                    <a:lumMod val="85000"/>
                    <a:lumOff val="15000"/>
                  </a:schemeClr>
                </a:solidFill>
              </a:rPr>
              <a:t>('rice.png');</a:t>
            </a:r>
          </a:p>
          <a:p>
            <a:pPr marL="365760" indent="-365760">
              <a:lnSpc>
                <a:spcPct val="110000"/>
              </a:lnSpc>
              <a:spcBef>
                <a:spcPct val="20000"/>
              </a:spcBef>
              <a:buClr>
                <a:schemeClr val="accent1"/>
              </a:buClr>
              <a:buFont typeface="Wingdings" pitchFamily="2" charset="2"/>
              <a:buChar char=""/>
            </a:pPr>
            <a:r>
              <a:rPr lang="en-US" sz="2600" dirty="0">
                <a:solidFill>
                  <a:schemeClr val="tx1">
                    <a:lumMod val="85000"/>
                    <a:lumOff val="15000"/>
                  </a:schemeClr>
                </a:solidFill>
              </a:rPr>
              <a:t>J = </a:t>
            </a:r>
            <a:r>
              <a:rPr lang="en-US" sz="2600" dirty="0" err="1">
                <a:solidFill>
                  <a:schemeClr val="tx1">
                    <a:lumMod val="85000"/>
                    <a:lumOff val="15000"/>
                  </a:schemeClr>
                </a:solidFill>
              </a:rPr>
              <a:t>imread</a:t>
            </a:r>
            <a:r>
              <a:rPr lang="en-US" sz="2600" dirty="0">
                <a:solidFill>
                  <a:schemeClr val="tx1">
                    <a:lumMod val="85000"/>
                    <a:lumOff val="15000"/>
                  </a:schemeClr>
                </a:solidFill>
              </a:rPr>
              <a:t>('</a:t>
            </a:r>
            <a:r>
              <a:rPr lang="en-US" sz="2600" dirty="0" err="1">
                <a:solidFill>
                  <a:schemeClr val="tx1">
                    <a:lumMod val="85000"/>
                    <a:lumOff val="15000"/>
                  </a:schemeClr>
                </a:solidFill>
              </a:rPr>
              <a:t>cameraman.tif</a:t>
            </a:r>
            <a:r>
              <a:rPr lang="en-US" sz="2600" dirty="0">
                <a:solidFill>
                  <a:schemeClr val="tx1">
                    <a:lumMod val="85000"/>
                    <a:lumOff val="15000"/>
                  </a:schemeClr>
                </a:solidFill>
              </a:rPr>
              <a:t>');</a:t>
            </a:r>
          </a:p>
          <a:p>
            <a:pPr marL="365760" indent="-365760">
              <a:lnSpc>
                <a:spcPct val="110000"/>
              </a:lnSpc>
              <a:spcBef>
                <a:spcPct val="20000"/>
              </a:spcBef>
              <a:buClr>
                <a:schemeClr val="accent1"/>
              </a:buClr>
              <a:buFont typeface="Wingdings" pitchFamily="2" charset="2"/>
              <a:buChar char=""/>
            </a:pPr>
            <a:r>
              <a:rPr lang="en-US" sz="2600" dirty="0">
                <a:solidFill>
                  <a:schemeClr val="tx1">
                    <a:lumMod val="85000"/>
                    <a:lumOff val="15000"/>
                  </a:schemeClr>
                </a:solidFill>
              </a:rPr>
              <a:t>K = </a:t>
            </a:r>
            <a:r>
              <a:rPr lang="en-US" sz="2600" b="1" dirty="0" err="1">
                <a:solidFill>
                  <a:srgbClr val="FF0000"/>
                </a:solidFill>
              </a:rPr>
              <a:t>imadd</a:t>
            </a:r>
            <a:r>
              <a:rPr lang="en-US" sz="2600" b="1" dirty="0">
                <a:solidFill>
                  <a:srgbClr val="FF0000"/>
                </a:solidFill>
              </a:rPr>
              <a:t>(J,I,'uint16');</a:t>
            </a:r>
          </a:p>
          <a:p>
            <a:pPr marL="365760" indent="-365760">
              <a:lnSpc>
                <a:spcPct val="110000"/>
              </a:lnSpc>
              <a:spcBef>
                <a:spcPct val="20000"/>
              </a:spcBef>
              <a:buClr>
                <a:schemeClr val="accent1"/>
              </a:buClr>
              <a:buFont typeface="Wingdings" pitchFamily="2" charset="2"/>
              <a:buChar char=""/>
            </a:pPr>
            <a:r>
              <a:rPr lang="en-US" sz="2600" dirty="0">
                <a:solidFill>
                  <a:schemeClr val="tx1">
                    <a:lumMod val="85000"/>
                    <a:lumOff val="15000"/>
                  </a:schemeClr>
                </a:solidFill>
              </a:rPr>
              <a:t>subplot(131);</a:t>
            </a:r>
          </a:p>
          <a:p>
            <a:pPr marL="365760" indent="-365760">
              <a:lnSpc>
                <a:spcPct val="110000"/>
              </a:lnSpc>
              <a:spcBef>
                <a:spcPct val="20000"/>
              </a:spcBef>
              <a:buClr>
                <a:schemeClr val="accent1"/>
              </a:buClr>
              <a:buFont typeface="Wingdings" pitchFamily="2" charset="2"/>
              <a:buChar char=""/>
            </a:pPr>
            <a:r>
              <a:rPr lang="en-US" sz="2600" dirty="0" err="1">
                <a:solidFill>
                  <a:schemeClr val="tx1">
                    <a:lumMod val="85000"/>
                    <a:lumOff val="15000"/>
                  </a:schemeClr>
                </a:solidFill>
              </a:rPr>
              <a:t>imshow</a:t>
            </a:r>
            <a:r>
              <a:rPr lang="en-US" sz="2600" dirty="0">
                <a:solidFill>
                  <a:schemeClr val="tx1">
                    <a:lumMod val="85000"/>
                    <a:lumOff val="15000"/>
                  </a:schemeClr>
                </a:solidFill>
              </a:rPr>
              <a:t>(I);</a:t>
            </a:r>
          </a:p>
          <a:p>
            <a:pPr marL="365760" indent="-365760">
              <a:lnSpc>
                <a:spcPct val="110000"/>
              </a:lnSpc>
              <a:spcBef>
                <a:spcPct val="20000"/>
              </a:spcBef>
              <a:buClr>
                <a:schemeClr val="accent1"/>
              </a:buClr>
              <a:buFont typeface="Wingdings" pitchFamily="2" charset="2"/>
              <a:buChar char=""/>
            </a:pPr>
            <a:r>
              <a:rPr lang="en-US" sz="2600" dirty="0">
                <a:solidFill>
                  <a:schemeClr val="tx1">
                    <a:lumMod val="85000"/>
                    <a:lumOff val="15000"/>
                  </a:schemeClr>
                </a:solidFill>
              </a:rPr>
              <a:t>subplot(132);</a:t>
            </a:r>
          </a:p>
          <a:p>
            <a:pPr marL="365760" indent="-365760">
              <a:lnSpc>
                <a:spcPct val="110000"/>
              </a:lnSpc>
              <a:spcBef>
                <a:spcPct val="20000"/>
              </a:spcBef>
              <a:buClr>
                <a:schemeClr val="accent1"/>
              </a:buClr>
              <a:buFont typeface="Wingdings" pitchFamily="2" charset="2"/>
              <a:buChar char=""/>
            </a:pPr>
            <a:r>
              <a:rPr lang="en-US" sz="2600" dirty="0" err="1">
                <a:solidFill>
                  <a:schemeClr val="tx1">
                    <a:lumMod val="85000"/>
                    <a:lumOff val="15000"/>
                  </a:schemeClr>
                </a:solidFill>
              </a:rPr>
              <a:t>imshow</a:t>
            </a:r>
            <a:r>
              <a:rPr lang="en-US" sz="2600" dirty="0">
                <a:solidFill>
                  <a:schemeClr val="tx1">
                    <a:lumMod val="85000"/>
                    <a:lumOff val="15000"/>
                  </a:schemeClr>
                </a:solidFill>
              </a:rPr>
              <a:t>(J);</a:t>
            </a:r>
          </a:p>
          <a:p>
            <a:pPr marL="365760" indent="-365760">
              <a:lnSpc>
                <a:spcPct val="110000"/>
              </a:lnSpc>
              <a:spcBef>
                <a:spcPct val="20000"/>
              </a:spcBef>
              <a:buClr>
                <a:schemeClr val="accent1"/>
              </a:buClr>
              <a:buFont typeface="Wingdings" pitchFamily="2" charset="2"/>
              <a:buChar char=""/>
            </a:pPr>
            <a:r>
              <a:rPr lang="en-US" sz="2600" dirty="0">
                <a:solidFill>
                  <a:schemeClr val="tx1">
                    <a:lumMod val="85000"/>
                    <a:lumOff val="15000"/>
                  </a:schemeClr>
                </a:solidFill>
              </a:rPr>
              <a:t>subplot(133);</a:t>
            </a:r>
          </a:p>
          <a:p>
            <a:pPr marL="365760" indent="-365760">
              <a:lnSpc>
                <a:spcPct val="110000"/>
              </a:lnSpc>
              <a:spcBef>
                <a:spcPct val="20000"/>
              </a:spcBef>
              <a:buClr>
                <a:schemeClr val="accent1"/>
              </a:buClr>
              <a:buFont typeface="Wingdings" pitchFamily="2" charset="2"/>
              <a:buChar char=""/>
            </a:pPr>
            <a:r>
              <a:rPr lang="en-US" sz="2600" dirty="0" err="1">
                <a:solidFill>
                  <a:schemeClr val="tx1">
                    <a:lumMod val="85000"/>
                    <a:lumOff val="15000"/>
                  </a:schemeClr>
                </a:solidFill>
              </a:rPr>
              <a:t>imshow</a:t>
            </a:r>
            <a:r>
              <a:rPr lang="en-US" sz="2600" dirty="0">
                <a:solidFill>
                  <a:schemeClr val="tx1">
                    <a:lumMod val="85000"/>
                    <a:lumOff val="15000"/>
                  </a:schemeClr>
                </a:solidFill>
              </a:rPr>
              <a:t>(K,[]);</a:t>
            </a:r>
          </a:p>
          <a:p>
            <a:endParaRPr lang="en-US" dirty="0"/>
          </a:p>
        </p:txBody>
      </p:sp>
      <p:pic>
        <p:nvPicPr>
          <p:cNvPr id="5122" name="Picture 2" descr="C:\Users\SIE1\Desktop\2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012" y="1968689"/>
            <a:ext cx="6045958" cy="477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1467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 Multiply two image(</a:t>
            </a:r>
            <a:r>
              <a:rPr lang="en-US" b="1" dirty="0" err="1">
                <a:solidFill>
                  <a:srgbClr val="FF0000"/>
                </a:solidFill>
              </a:rPr>
              <a:t>immultiply</a:t>
            </a:r>
            <a:r>
              <a:rPr lang="en-US" dirty="0"/>
              <a:t>)</a:t>
            </a:r>
          </a:p>
        </p:txBody>
      </p:sp>
      <p:sp>
        <p:nvSpPr>
          <p:cNvPr id="2" name="Content Placeholder 1"/>
          <p:cNvSpPr>
            <a:spLocks noGrp="1"/>
          </p:cNvSpPr>
          <p:nvPr>
            <p:ph idx="1"/>
          </p:nvPr>
        </p:nvSpPr>
        <p:spPr>
          <a:xfrm>
            <a:off x="1069848" y="2209800"/>
            <a:ext cx="3932057" cy="4463955"/>
          </a:xfrm>
        </p:spPr>
        <p:txBody>
          <a:bodyPr>
            <a:normAutofit fontScale="92500" lnSpcReduction="10000"/>
          </a:bodyPr>
          <a:lstStyle/>
          <a:p>
            <a:pPr marL="365760" indent="-365760">
              <a:lnSpc>
                <a:spcPct val="100000"/>
              </a:lnSpc>
              <a:spcBef>
                <a:spcPct val="20000"/>
              </a:spcBef>
              <a:buClr>
                <a:schemeClr val="accent1"/>
              </a:buClr>
              <a:buFont typeface="Wingdings" pitchFamily="2" charset="2"/>
              <a:buChar char=""/>
            </a:pPr>
            <a:r>
              <a:rPr lang="en-US" sz="2400" dirty="0" err="1">
                <a:solidFill>
                  <a:schemeClr val="tx1">
                    <a:lumMod val="85000"/>
                    <a:lumOff val="15000"/>
                  </a:schemeClr>
                </a:solidFill>
              </a:rPr>
              <a:t>clc</a:t>
            </a:r>
            <a:endParaRPr lang="en-US" sz="2400" dirty="0">
              <a:solidFill>
                <a:schemeClr val="tx1">
                  <a:lumMod val="85000"/>
                  <a:lumOff val="15000"/>
                </a:schemeClr>
              </a:solidFill>
            </a:endParaRPr>
          </a:p>
          <a:p>
            <a:pPr marL="365760" indent="-365760">
              <a:lnSpc>
                <a:spcPct val="100000"/>
              </a:lnSpc>
              <a:spcBef>
                <a:spcPct val="20000"/>
              </a:spcBef>
              <a:buClr>
                <a:schemeClr val="accent1"/>
              </a:buClr>
              <a:buFont typeface="Wingdings" pitchFamily="2" charset="2"/>
              <a:buChar char=""/>
            </a:pPr>
            <a:r>
              <a:rPr lang="en-US" sz="2400" dirty="0">
                <a:solidFill>
                  <a:schemeClr val="tx1">
                    <a:lumMod val="85000"/>
                    <a:lumOff val="15000"/>
                  </a:schemeClr>
                </a:solidFill>
              </a:rPr>
              <a:t>close all</a:t>
            </a:r>
          </a:p>
          <a:p>
            <a:pPr marL="365760" indent="-365760">
              <a:lnSpc>
                <a:spcPct val="100000"/>
              </a:lnSpc>
              <a:spcBef>
                <a:spcPct val="20000"/>
              </a:spcBef>
              <a:buClr>
                <a:schemeClr val="accent1"/>
              </a:buClr>
              <a:buFont typeface="Wingdings" pitchFamily="2" charset="2"/>
              <a:buChar char=""/>
            </a:pPr>
            <a:r>
              <a:rPr lang="en-US" sz="2400" dirty="0">
                <a:solidFill>
                  <a:schemeClr val="tx1">
                    <a:lumMod val="85000"/>
                    <a:lumOff val="15000"/>
                  </a:schemeClr>
                </a:solidFill>
              </a:rPr>
              <a:t>clear all </a:t>
            </a:r>
          </a:p>
          <a:p>
            <a:pPr marL="365760" indent="-365760">
              <a:lnSpc>
                <a:spcPct val="100000"/>
              </a:lnSpc>
              <a:spcBef>
                <a:spcPct val="20000"/>
              </a:spcBef>
              <a:buClr>
                <a:schemeClr val="accent1"/>
              </a:buClr>
              <a:buFont typeface="Wingdings" pitchFamily="2" charset="2"/>
              <a:buChar char=""/>
            </a:pPr>
            <a:r>
              <a:rPr lang="en-US" sz="2400" dirty="0">
                <a:solidFill>
                  <a:schemeClr val="tx1">
                    <a:lumMod val="85000"/>
                    <a:lumOff val="15000"/>
                  </a:schemeClr>
                </a:solidFill>
              </a:rPr>
              <a:t>I = </a:t>
            </a:r>
            <a:r>
              <a:rPr lang="en-US" sz="2400" dirty="0" err="1">
                <a:solidFill>
                  <a:schemeClr val="tx1">
                    <a:lumMod val="85000"/>
                    <a:lumOff val="15000"/>
                  </a:schemeClr>
                </a:solidFill>
              </a:rPr>
              <a:t>imread</a:t>
            </a:r>
            <a:r>
              <a:rPr lang="en-US" sz="2400" dirty="0">
                <a:solidFill>
                  <a:schemeClr val="tx1">
                    <a:lumMod val="85000"/>
                    <a:lumOff val="15000"/>
                  </a:schemeClr>
                </a:solidFill>
              </a:rPr>
              <a:t>('</a:t>
            </a:r>
            <a:r>
              <a:rPr lang="en-US" sz="2400" dirty="0" err="1">
                <a:solidFill>
                  <a:schemeClr val="tx1">
                    <a:lumMod val="85000"/>
                    <a:lumOff val="15000"/>
                  </a:schemeClr>
                </a:solidFill>
              </a:rPr>
              <a:t>moon.tif</a:t>
            </a:r>
            <a:r>
              <a:rPr lang="en-US" sz="2400" dirty="0">
                <a:solidFill>
                  <a:schemeClr val="tx1">
                    <a:lumMod val="85000"/>
                    <a:lumOff val="15000"/>
                  </a:schemeClr>
                </a:solidFill>
              </a:rPr>
              <a:t>');</a:t>
            </a:r>
          </a:p>
          <a:p>
            <a:pPr marL="365760" indent="-365760">
              <a:lnSpc>
                <a:spcPct val="100000"/>
              </a:lnSpc>
              <a:spcBef>
                <a:spcPct val="20000"/>
              </a:spcBef>
              <a:buClr>
                <a:schemeClr val="accent1"/>
              </a:buClr>
              <a:buFont typeface="Wingdings" pitchFamily="2" charset="2"/>
              <a:buChar char=""/>
            </a:pPr>
            <a:r>
              <a:rPr lang="en-US" sz="2400" dirty="0">
                <a:solidFill>
                  <a:schemeClr val="tx1">
                    <a:lumMod val="85000"/>
                    <a:lumOff val="15000"/>
                  </a:schemeClr>
                </a:solidFill>
              </a:rPr>
              <a:t>I16 = uint16(I);</a:t>
            </a:r>
          </a:p>
          <a:p>
            <a:pPr marL="365760" indent="-365760">
              <a:lnSpc>
                <a:spcPct val="100000"/>
              </a:lnSpc>
              <a:spcBef>
                <a:spcPct val="20000"/>
              </a:spcBef>
              <a:buClr>
                <a:schemeClr val="accent1"/>
              </a:buClr>
              <a:buFont typeface="Wingdings" pitchFamily="2" charset="2"/>
              <a:buChar char=""/>
            </a:pPr>
            <a:r>
              <a:rPr lang="en-US" sz="2400" dirty="0">
                <a:solidFill>
                  <a:schemeClr val="tx1">
                    <a:lumMod val="85000"/>
                    <a:lumOff val="15000"/>
                  </a:schemeClr>
                </a:solidFill>
              </a:rPr>
              <a:t>J = </a:t>
            </a:r>
            <a:r>
              <a:rPr lang="en-US" sz="2400" b="1" dirty="0" err="1">
                <a:solidFill>
                  <a:srgbClr val="FF0000"/>
                </a:solidFill>
              </a:rPr>
              <a:t>immultiply</a:t>
            </a:r>
            <a:r>
              <a:rPr lang="en-US" sz="2400" b="1" dirty="0">
                <a:solidFill>
                  <a:srgbClr val="FF0000"/>
                </a:solidFill>
              </a:rPr>
              <a:t>(I16,I16);</a:t>
            </a:r>
          </a:p>
          <a:p>
            <a:pPr marL="365760" indent="-365760">
              <a:lnSpc>
                <a:spcPct val="100000"/>
              </a:lnSpc>
              <a:spcBef>
                <a:spcPct val="20000"/>
              </a:spcBef>
              <a:buClr>
                <a:schemeClr val="accent1"/>
              </a:buClr>
              <a:buFont typeface="Wingdings" pitchFamily="2" charset="2"/>
              <a:buChar char=""/>
            </a:pPr>
            <a:r>
              <a:rPr lang="en-US" sz="2400" dirty="0">
                <a:solidFill>
                  <a:schemeClr val="tx1">
                    <a:lumMod val="85000"/>
                    <a:lumOff val="15000"/>
                  </a:schemeClr>
                </a:solidFill>
              </a:rPr>
              <a:t>subplot(131);</a:t>
            </a:r>
          </a:p>
          <a:p>
            <a:pPr marL="365760" indent="-365760">
              <a:lnSpc>
                <a:spcPct val="100000"/>
              </a:lnSpc>
              <a:spcBef>
                <a:spcPct val="20000"/>
              </a:spcBef>
              <a:buClr>
                <a:schemeClr val="accent1"/>
              </a:buClr>
              <a:buFont typeface="Wingdings" pitchFamily="2" charset="2"/>
              <a:buChar char=""/>
            </a:pPr>
            <a:r>
              <a:rPr lang="en-US" sz="2400" dirty="0" err="1">
                <a:solidFill>
                  <a:schemeClr val="tx1">
                    <a:lumMod val="85000"/>
                    <a:lumOff val="15000"/>
                  </a:schemeClr>
                </a:solidFill>
              </a:rPr>
              <a:t>imshow</a:t>
            </a:r>
            <a:r>
              <a:rPr lang="en-US" sz="2400" dirty="0">
                <a:solidFill>
                  <a:schemeClr val="tx1">
                    <a:lumMod val="85000"/>
                    <a:lumOff val="15000"/>
                  </a:schemeClr>
                </a:solidFill>
              </a:rPr>
              <a:t>(I);</a:t>
            </a:r>
          </a:p>
          <a:p>
            <a:pPr marL="365760" indent="-365760">
              <a:lnSpc>
                <a:spcPct val="100000"/>
              </a:lnSpc>
              <a:spcBef>
                <a:spcPct val="20000"/>
              </a:spcBef>
              <a:buClr>
                <a:schemeClr val="accent1"/>
              </a:buClr>
              <a:buFont typeface="Wingdings" pitchFamily="2" charset="2"/>
              <a:buChar char=""/>
            </a:pPr>
            <a:r>
              <a:rPr lang="en-US" sz="2400" dirty="0">
                <a:solidFill>
                  <a:schemeClr val="tx1">
                    <a:lumMod val="85000"/>
                    <a:lumOff val="15000"/>
                  </a:schemeClr>
                </a:solidFill>
              </a:rPr>
              <a:t>subplot(132);</a:t>
            </a:r>
          </a:p>
          <a:p>
            <a:pPr marL="365760" indent="-365760">
              <a:lnSpc>
                <a:spcPct val="100000"/>
              </a:lnSpc>
              <a:spcBef>
                <a:spcPct val="20000"/>
              </a:spcBef>
              <a:buClr>
                <a:schemeClr val="accent1"/>
              </a:buClr>
              <a:buFont typeface="Wingdings" pitchFamily="2" charset="2"/>
              <a:buChar char=""/>
            </a:pPr>
            <a:r>
              <a:rPr lang="en-US" sz="2400" dirty="0" err="1">
                <a:solidFill>
                  <a:schemeClr val="tx1">
                    <a:lumMod val="85000"/>
                    <a:lumOff val="15000"/>
                  </a:schemeClr>
                </a:solidFill>
              </a:rPr>
              <a:t>imshow</a:t>
            </a:r>
            <a:r>
              <a:rPr lang="en-US" sz="2400" dirty="0">
                <a:solidFill>
                  <a:schemeClr val="tx1">
                    <a:lumMod val="85000"/>
                    <a:lumOff val="15000"/>
                  </a:schemeClr>
                </a:solidFill>
              </a:rPr>
              <a:t>(I16,[]);</a:t>
            </a:r>
          </a:p>
          <a:p>
            <a:pPr marL="365760" indent="-365760">
              <a:lnSpc>
                <a:spcPct val="100000"/>
              </a:lnSpc>
              <a:spcBef>
                <a:spcPct val="20000"/>
              </a:spcBef>
              <a:buClr>
                <a:schemeClr val="accent1"/>
              </a:buClr>
              <a:buFont typeface="Wingdings" pitchFamily="2" charset="2"/>
              <a:buChar char=""/>
            </a:pPr>
            <a:r>
              <a:rPr lang="en-US" sz="2400" dirty="0">
                <a:solidFill>
                  <a:schemeClr val="tx1">
                    <a:lumMod val="85000"/>
                    <a:lumOff val="15000"/>
                  </a:schemeClr>
                </a:solidFill>
              </a:rPr>
              <a:t>subplot(133);</a:t>
            </a:r>
          </a:p>
          <a:p>
            <a:pPr marL="365760" indent="-365760">
              <a:lnSpc>
                <a:spcPct val="100000"/>
              </a:lnSpc>
              <a:spcBef>
                <a:spcPct val="20000"/>
              </a:spcBef>
              <a:buClr>
                <a:schemeClr val="accent1"/>
              </a:buClr>
              <a:buFont typeface="Wingdings" pitchFamily="2" charset="2"/>
              <a:buChar char=""/>
            </a:pPr>
            <a:r>
              <a:rPr lang="en-US" sz="2400" dirty="0" err="1">
                <a:solidFill>
                  <a:schemeClr val="tx1">
                    <a:lumMod val="85000"/>
                    <a:lumOff val="15000"/>
                  </a:schemeClr>
                </a:solidFill>
              </a:rPr>
              <a:t>imshow</a:t>
            </a:r>
            <a:r>
              <a:rPr lang="en-US" sz="2400" dirty="0">
                <a:solidFill>
                  <a:schemeClr val="tx1">
                    <a:lumMod val="85000"/>
                    <a:lumOff val="15000"/>
                  </a:schemeClr>
                </a:solidFill>
              </a:rPr>
              <a:t>(J);</a:t>
            </a:r>
          </a:p>
          <a:p>
            <a:endParaRPr lang="en-US" dirty="0"/>
          </a:p>
        </p:txBody>
      </p:sp>
      <p:pic>
        <p:nvPicPr>
          <p:cNvPr id="6146" name="Picture 2" descr="C:\Users\SIE1\Desktop\mul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6716" y="2209800"/>
            <a:ext cx="5991368"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15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8163-1406-42B2-BFF2-A3CC4B7F5759}"/>
              </a:ext>
            </a:extLst>
          </p:cNvPr>
          <p:cNvSpPr>
            <a:spLocks noGrp="1"/>
          </p:cNvSpPr>
          <p:nvPr>
            <p:ph type="title"/>
          </p:nvPr>
        </p:nvSpPr>
        <p:spPr/>
        <p:txBody>
          <a:bodyPr/>
          <a:lstStyle/>
          <a:p>
            <a:r>
              <a:rPr lang="en-IN" dirty="0"/>
              <a:t>Environment</a:t>
            </a:r>
          </a:p>
        </p:txBody>
      </p:sp>
      <p:sp>
        <p:nvSpPr>
          <p:cNvPr id="24" name="TextBox 23">
            <a:extLst>
              <a:ext uri="{FF2B5EF4-FFF2-40B4-BE49-F238E27FC236}">
                <a16:creationId xmlns:a16="http://schemas.microsoft.com/office/drawing/2014/main" id="{93C59A15-709F-4FC3-A776-16E49233D713}"/>
              </a:ext>
            </a:extLst>
          </p:cNvPr>
          <p:cNvSpPr txBox="1"/>
          <p:nvPr/>
        </p:nvSpPr>
        <p:spPr>
          <a:xfrm>
            <a:off x="625320" y="1919672"/>
            <a:ext cx="4866380" cy="3595856"/>
          </a:xfrm>
          <a:prstGeom prst="rect">
            <a:avLst/>
          </a:prstGeom>
          <a:noFill/>
        </p:spPr>
        <p:txBody>
          <a:bodyPr wrap="square">
            <a:spAutoFit/>
          </a:bodyPr>
          <a:lstStyle/>
          <a:p>
            <a:pPr>
              <a:lnSpc>
                <a:spcPct val="80000"/>
              </a:lnSpc>
              <a:spcBef>
                <a:spcPts val="700"/>
              </a:spcBef>
              <a:buFont typeface="Arial" panose="020B0604020202020204" pitchFamily="34" charset="0"/>
              <a:buChar char="•"/>
            </a:pPr>
            <a:r>
              <a:rPr lang="en-US" altLang="zh-CN" sz="2000" dirty="0">
                <a:solidFill>
                  <a:schemeClr val="tx2"/>
                </a:solidFill>
                <a:effectLst>
                  <a:outerShdw blurRad="38100" dist="38100" dir="2700000" algn="tl">
                    <a:srgbClr val="000000">
                      <a:alpha val="43137"/>
                    </a:srgbClr>
                  </a:outerShdw>
                </a:effectLst>
              </a:rPr>
              <a:t>MATLAB window components:</a:t>
            </a:r>
          </a:p>
          <a:p>
            <a:pPr>
              <a:lnSpc>
                <a:spcPct val="80000"/>
              </a:lnSpc>
              <a:spcBef>
                <a:spcPts val="700"/>
              </a:spcBef>
              <a:buFont typeface="Arial" panose="020B0604020202020204" pitchFamily="34" charset="0"/>
              <a:buChar char="•"/>
            </a:pPr>
            <a:r>
              <a:rPr lang="en-US" altLang="zh-CN" sz="2000" dirty="0">
                <a:solidFill>
                  <a:schemeClr val="accent3"/>
                </a:solidFill>
                <a:effectLst>
                  <a:outerShdw blurRad="38100" dist="38100" dir="2700000" algn="tl">
                    <a:srgbClr val="000000">
                      <a:alpha val="43137"/>
                    </a:srgbClr>
                  </a:outerShdw>
                </a:effectLst>
              </a:rPr>
              <a:t>File Path</a:t>
            </a:r>
          </a:p>
          <a:p>
            <a:pPr>
              <a:lnSpc>
                <a:spcPct val="80000"/>
              </a:lnSpc>
              <a:spcBef>
                <a:spcPts val="700"/>
              </a:spcBef>
              <a:buFont typeface="Arial" panose="020B0604020202020204" pitchFamily="34" charset="0"/>
              <a:buChar char="•"/>
            </a:pPr>
            <a:r>
              <a:rPr lang="en-US" altLang="zh-CN" sz="2000" dirty="0">
                <a:solidFill>
                  <a:schemeClr val="tx2"/>
                </a:solidFill>
                <a:effectLst>
                  <a:outerShdw blurRad="38100" dist="38100" dir="2700000" algn="tl">
                    <a:srgbClr val="000000">
                      <a:alpha val="43137"/>
                    </a:srgbClr>
                  </a:outerShdw>
                </a:effectLst>
              </a:rPr>
              <a:t>Add Path of Code Folder</a:t>
            </a:r>
          </a:p>
          <a:p>
            <a:pPr>
              <a:lnSpc>
                <a:spcPct val="80000"/>
              </a:lnSpc>
              <a:spcBef>
                <a:spcPts val="700"/>
              </a:spcBef>
            </a:pPr>
            <a:r>
              <a:rPr lang="en-US" altLang="zh-CN" sz="2000" dirty="0">
                <a:solidFill>
                  <a:schemeClr val="accent6">
                    <a:lumMod val="75000"/>
                  </a:schemeClr>
                </a:solidFill>
                <a:effectLst>
                  <a:outerShdw blurRad="38100" dist="38100" dir="2700000" algn="tl">
                    <a:srgbClr val="000000">
                      <a:alpha val="43137"/>
                    </a:srgbClr>
                  </a:outerShdw>
                </a:effectLst>
              </a:rPr>
              <a:t>Workspace</a:t>
            </a:r>
          </a:p>
          <a:p>
            <a:pPr>
              <a:lnSpc>
                <a:spcPct val="80000"/>
              </a:lnSpc>
              <a:spcBef>
                <a:spcPts val="700"/>
              </a:spcBef>
            </a:pPr>
            <a:r>
              <a:rPr lang="en-US" altLang="zh-CN" sz="2000" dirty="0">
                <a:solidFill>
                  <a:schemeClr val="tx2"/>
                </a:solidFill>
                <a:effectLst>
                  <a:outerShdw blurRad="38100" dist="38100" dir="2700000" algn="tl">
                    <a:srgbClr val="000000">
                      <a:alpha val="43137"/>
                    </a:srgbClr>
                  </a:outerShdw>
                </a:effectLst>
              </a:rPr>
              <a:t>Displays all the defined variables</a:t>
            </a:r>
          </a:p>
          <a:p>
            <a:pPr>
              <a:lnSpc>
                <a:spcPct val="80000"/>
              </a:lnSpc>
              <a:spcBef>
                <a:spcPts val="700"/>
              </a:spcBef>
            </a:pPr>
            <a:r>
              <a:rPr lang="en-US" altLang="zh-CN" sz="2000" dirty="0">
                <a:solidFill>
                  <a:srgbClr val="FF0000"/>
                </a:solidFill>
                <a:effectLst>
                  <a:outerShdw blurRad="38100" dist="38100" dir="2700000" algn="tl">
                    <a:srgbClr val="000000">
                      <a:alpha val="43137"/>
                    </a:srgbClr>
                  </a:outerShdw>
                </a:effectLst>
              </a:rPr>
              <a:t>Command Window</a:t>
            </a:r>
          </a:p>
          <a:p>
            <a:pPr>
              <a:lnSpc>
                <a:spcPct val="80000"/>
              </a:lnSpc>
              <a:spcBef>
                <a:spcPts val="700"/>
              </a:spcBef>
            </a:pPr>
            <a:r>
              <a:rPr lang="en-US" altLang="zh-CN" sz="2000" dirty="0">
                <a:solidFill>
                  <a:schemeClr val="tx2"/>
                </a:solidFill>
                <a:effectLst>
                  <a:outerShdw blurRad="38100" dist="38100" dir="2700000" algn="tl">
                    <a:srgbClr val="000000">
                      <a:alpha val="43137"/>
                    </a:srgbClr>
                  </a:outerShdw>
                </a:effectLst>
              </a:rPr>
              <a:t>To execute commands in the MATLAB environment</a:t>
            </a:r>
          </a:p>
          <a:p>
            <a:pPr>
              <a:lnSpc>
                <a:spcPct val="80000"/>
              </a:lnSpc>
              <a:spcBef>
                <a:spcPts val="700"/>
              </a:spcBef>
            </a:pPr>
            <a:r>
              <a:rPr lang="en-US" altLang="zh-CN" sz="2000" dirty="0">
                <a:solidFill>
                  <a:srgbClr val="FFC000"/>
                </a:solidFill>
                <a:effectLst>
                  <a:outerShdw blurRad="38100" dist="38100" dir="2700000" algn="tl">
                    <a:srgbClr val="000000">
                      <a:alpha val="43137"/>
                    </a:srgbClr>
                  </a:outerShdw>
                </a:effectLst>
              </a:rPr>
              <a:t>Current Directory</a:t>
            </a:r>
          </a:p>
          <a:p>
            <a:pPr>
              <a:lnSpc>
                <a:spcPct val="80000"/>
              </a:lnSpc>
              <a:spcBef>
                <a:spcPts val="700"/>
              </a:spcBef>
            </a:pPr>
            <a:r>
              <a:rPr lang="en-US" altLang="zh-CN" sz="2000" dirty="0">
                <a:solidFill>
                  <a:schemeClr val="tx2"/>
                </a:solidFill>
                <a:effectLst>
                  <a:outerShdw blurRad="38100" dist="38100" dir="2700000" algn="tl">
                    <a:srgbClr val="000000">
                      <a:alpha val="43137"/>
                    </a:srgbClr>
                  </a:outerShdw>
                </a:effectLst>
              </a:rPr>
              <a:t>View Folder and m-files</a:t>
            </a:r>
          </a:p>
          <a:p>
            <a:pPr lvl="1">
              <a:lnSpc>
                <a:spcPct val="80000"/>
              </a:lnSpc>
              <a:spcBef>
                <a:spcPts val="600"/>
              </a:spcBef>
              <a:buNone/>
            </a:pPr>
            <a:endParaRPr lang="en-US" altLang="zh-CN" sz="2000" dirty="0">
              <a:solidFill>
                <a:srgbClr val="FF0000"/>
              </a:solidFill>
            </a:endParaRPr>
          </a:p>
        </p:txBody>
      </p:sp>
      <p:pic>
        <p:nvPicPr>
          <p:cNvPr id="28" name="Picture 27">
            <a:extLst>
              <a:ext uri="{FF2B5EF4-FFF2-40B4-BE49-F238E27FC236}">
                <a16:creationId xmlns:a16="http://schemas.microsoft.com/office/drawing/2014/main" id="{5D16BD4A-A6CA-403E-91A0-0EDE4A48F04E}"/>
              </a:ext>
            </a:extLst>
          </p:cNvPr>
          <p:cNvPicPr>
            <a:picLocks noChangeAspect="1"/>
          </p:cNvPicPr>
          <p:nvPr/>
        </p:nvPicPr>
        <p:blipFill>
          <a:blip r:embed="rId2"/>
          <a:stretch>
            <a:fillRect/>
          </a:stretch>
        </p:blipFill>
        <p:spPr>
          <a:xfrm>
            <a:off x="5211763" y="1515844"/>
            <a:ext cx="6677257" cy="5018274"/>
          </a:xfrm>
          <a:prstGeom prst="rect">
            <a:avLst/>
          </a:prstGeom>
        </p:spPr>
      </p:pic>
      <p:sp>
        <p:nvSpPr>
          <p:cNvPr id="16" name="TextBox 15">
            <a:extLst>
              <a:ext uri="{FF2B5EF4-FFF2-40B4-BE49-F238E27FC236}">
                <a16:creationId xmlns:a16="http://schemas.microsoft.com/office/drawing/2014/main" id="{7282E179-4300-4284-9CF0-E2C8DF7A7FBB}"/>
              </a:ext>
            </a:extLst>
          </p:cNvPr>
          <p:cNvSpPr txBox="1"/>
          <p:nvPr/>
        </p:nvSpPr>
        <p:spPr>
          <a:xfrm>
            <a:off x="5059007" y="4394399"/>
            <a:ext cx="2033547" cy="369332"/>
          </a:xfrm>
          <a:prstGeom prst="rect">
            <a:avLst/>
          </a:prstGeom>
          <a:solidFill>
            <a:srgbClr val="FFFF00"/>
          </a:solidFill>
        </p:spPr>
        <p:txBody>
          <a:bodyPr wrap="square">
            <a:spAutoFit/>
          </a:bodyPr>
          <a:lstStyle/>
          <a:p>
            <a:r>
              <a:rPr lang="en-IN" dirty="0"/>
              <a:t>Current Directory</a:t>
            </a:r>
          </a:p>
        </p:txBody>
      </p:sp>
      <p:sp>
        <p:nvSpPr>
          <p:cNvPr id="21" name="TextBox 20">
            <a:extLst>
              <a:ext uri="{FF2B5EF4-FFF2-40B4-BE49-F238E27FC236}">
                <a16:creationId xmlns:a16="http://schemas.microsoft.com/office/drawing/2014/main" id="{0F96F27C-EE9D-49EA-87A0-123736BEB43D}"/>
              </a:ext>
            </a:extLst>
          </p:cNvPr>
          <p:cNvSpPr txBox="1"/>
          <p:nvPr/>
        </p:nvSpPr>
        <p:spPr>
          <a:xfrm>
            <a:off x="7092554" y="3429000"/>
            <a:ext cx="2107182" cy="369332"/>
          </a:xfrm>
          <a:prstGeom prst="rect">
            <a:avLst/>
          </a:prstGeom>
          <a:solidFill>
            <a:srgbClr val="FF0000"/>
          </a:solidFill>
        </p:spPr>
        <p:txBody>
          <a:bodyPr wrap="square">
            <a:spAutoFit/>
          </a:bodyPr>
          <a:lstStyle/>
          <a:p>
            <a:r>
              <a:rPr lang="en-IN" dirty="0"/>
              <a:t>Command Window</a:t>
            </a:r>
          </a:p>
        </p:txBody>
      </p:sp>
      <p:sp>
        <p:nvSpPr>
          <p:cNvPr id="22" name="TextBox 21">
            <a:extLst>
              <a:ext uri="{FF2B5EF4-FFF2-40B4-BE49-F238E27FC236}">
                <a16:creationId xmlns:a16="http://schemas.microsoft.com/office/drawing/2014/main" id="{533B7AF2-DD87-4B78-AE6A-490355E7114B}"/>
              </a:ext>
            </a:extLst>
          </p:cNvPr>
          <p:cNvSpPr txBox="1"/>
          <p:nvPr/>
        </p:nvSpPr>
        <p:spPr>
          <a:xfrm>
            <a:off x="9904063" y="4394399"/>
            <a:ext cx="1284649" cy="369332"/>
          </a:xfrm>
          <a:prstGeom prst="rect">
            <a:avLst/>
          </a:prstGeom>
          <a:solidFill>
            <a:schemeClr val="accent6">
              <a:lumMod val="75000"/>
            </a:schemeClr>
          </a:solidFill>
        </p:spPr>
        <p:txBody>
          <a:bodyPr wrap="square">
            <a:spAutoFit/>
          </a:bodyPr>
          <a:lstStyle/>
          <a:p>
            <a:r>
              <a:rPr lang="en-IN" dirty="0"/>
              <a:t>Workspace</a:t>
            </a:r>
          </a:p>
        </p:txBody>
      </p:sp>
      <p:sp>
        <p:nvSpPr>
          <p:cNvPr id="31" name="TextBox 30">
            <a:extLst>
              <a:ext uri="{FF2B5EF4-FFF2-40B4-BE49-F238E27FC236}">
                <a16:creationId xmlns:a16="http://schemas.microsoft.com/office/drawing/2014/main" id="{290D1BDC-F1F0-4F32-9A7E-789424097EBB}"/>
              </a:ext>
            </a:extLst>
          </p:cNvPr>
          <p:cNvSpPr txBox="1"/>
          <p:nvPr/>
        </p:nvSpPr>
        <p:spPr>
          <a:xfrm>
            <a:off x="8293825" y="2586977"/>
            <a:ext cx="1284649" cy="276999"/>
          </a:xfrm>
          <a:prstGeom prst="rect">
            <a:avLst/>
          </a:prstGeom>
          <a:solidFill>
            <a:schemeClr val="accent3">
              <a:lumMod val="60000"/>
              <a:lumOff val="40000"/>
            </a:schemeClr>
          </a:solidFill>
        </p:spPr>
        <p:txBody>
          <a:bodyPr wrap="square">
            <a:spAutoFit/>
          </a:bodyPr>
          <a:lstStyle/>
          <a:p>
            <a:r>
              <a:rPr lang="en-IN" sz="1200" dirty="0"/>
              <a:t>File Path</a:t>
            </a:r>
          </a:p>
        </p:txBody>
      </p:sp>
    </p:spTree>
    <p:extLst>
      <p:ext uri="{BB962C8B-B14F-4D97-AF65-F5344CB8AC3E}">
        <p14:creationId xmlns:p14="http://schemas.microsoft.com/office/powerpoint/2010/main" val="37214863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1872" y="1828800"/>
            <a:ext cx="9692640" cy="4351337"/>
          </a:xfrm>
        </p:spPr>
        <p:txBody>
          <a:bodyPr/>
          <a:lstStyle/>
          <a:p>
            <a:pPr algn="just"/>
            <a:r>
              <a:rPr lang="en-US" dirty="0"/>
              <a:t>B = </a:t>
            </a:r>
            <a:r>
              <a:rPr lang="en-US" dirty="0" err="1"/>
              <a:t>imrotate</a:t>
            </a:r>
            <a:r>
              <a:rPr lang="en-US" dirty="0"/>
              <a:t>(</a:t>
            </a:r>
            <a:r>
              <a:rPr lang="en-US" dirty="0" err="1"/>
              <a:t>A,angle</a:t>
            </a:r>
            <a:r>
              <a:rPr lang="en-US" dirty="0"/>
              <a:t>) rotates image A by angle degrees in a counterclockwise direction around its center point. To rotate the image clockwise, specify a negative value for angle.</a:t>
            </a:r>
          </a:p>
          <a:p>
            <a:pPr algn="just"/>
            <a:endParaRPr lang="en-US" dirty="0"/>
          </a:p>
          <a:p>
            <a:pPr marL="0" indent="0" algn="just">
              <a:buNone/>
            </a:pPr>
            <a:r>
              <a:rPr lang="en-US" dirty="0" err="1"/>
              <a:t>img</a:t>
            </a:r>
            <a:r>
              <a:rPr lang="en-US" dirty="0"/>
              <a:t>=</a:t>
            </a:r>
            <a:r>
              <a:rPr lang="en-US" dirty="0" err="1"/>
              <a:t>imread</a:t>
            </a:r>
            <a:r>
              <a:rPr lang="en-US" dirty="0"/>
              <a:t>('</a:t>
            </a:r>
            <a:r>
              <a:rPr lang="en-US" dirty="0" err="1"/>
              <a:t>cameraman.tif</a:t>
            </a:r>
            <a:r>
              <a:rPr lang="en-US" dirty="0"/>
              <a:t>');</a:t>
            </a:r>
          </a:p>
          <a:p>
            <a:pPr marL="0" indent="0" algn="just">
              <a:buNone/>
            </a:pPr>
            <a:r>
              <a:rPr lang="en-US" dirty="0" err="1">
                <a:solidFill>
                  <a:srgbClr val="FF0000"/>
                </a:solidFill>
              </a:rPr>
              <a:t>rt</a:t>
            </a:r>
            <a:r>
              <a:rPr lang="en-US" dirty="0">
                <a:solidFill>
                  <a:srgbClr val="FF0000"/>
                </a:solidFill>
              </a:rPr>
              <a:t>=</a:t>
            </a:r>
            <a:r>
              <a:rPr lang="en-US" dirty="0" err="1">
                <a:solidFill>
                  <a:srgbClr val="FF0000"/>
                </a:solidFill>
              </a:rPr>
              <a:t>imrotate</a:t>
            </a:r>
            <a:r>
              <a:rPr lang="en-US" dirty="0">
                <a:solidFill>
                  <a:srgbClr val="FF0000"/>
                </a:solidFill>
              </a:rPr>
              <a:t>(img,90);</a:t>
            </a:r>
          </a:p>
          <a:p>
            <a:pPr marL="0" indent="0" algn="just">
              <a:buNone/>
            </a:pPr>
            <a:r>
              <a:rPr lang="en-US" dirty="0"/>
              <a:t>subplot(1,2,1);</a:t>
            </a:r>
            <a:r>
              <a:rPr lang="en-US" dirty="0" err="1"/>
              <a:t>imshow</a:t>
            </a:r>
            <a:r>
              <a:rPr lang="en-US" dirty="0"/>
              <a:t>(</a:t>
            </a:r>
            <a:r>
              <a:rPr lang="en-US" dirty="0" err="1"/>
              <a:t>img</a:t>
            </a:r>
            <a:r>
              <a:rPr lang="en-US" dirty="0"/>
              <a:t>);title('original');</a:t>
            </a:r>
          </a:p>
          <a:p>
            <a:pPr marL="0" indent="0" algn="just">
              <a:buNone/>
            </a:pPr>
            <a:r>
              <a:rPr lang="en-US" dirty="0"/>
              <a:t>subplot(1,2,2);</a:t>
            </a:r>
            <a:r>
              <a:rPr lang="en-US" dirty="0" err="1"/>
              <a:t>imshow</a:t>
            </a:r>
            <a:r>
              <a:rPr lang="en-US" dirty="0"/>
              <a:t>(</a:t>
            </a:r>
            <a:r>
              <a:rPr lang="en-US" dirty="0" err="1"/>
              <a:t>rt</a:t>
            </a:r>
            <a:r>
              <a:rPr lang="en-US" dirty="0"/>
              <a:t>);title('Rotate 90');</a:t>
            </a:r>
          </a:p>
        </p:txBody>
      </p:sp>
      <p:sp>
        <p:nvSpPr>
          <p:cNvPr id="5" name="Title 4"/>
          <p:cNvSpPr>
            <a:spLocks noGrp="1"/>
          </p:cNvSpPr>
          <p:nvPr>
            <p:ph type="title"/>
          </p:nvPr>
        </p:nvSpPr>
        <p:spPr>
          <a:xfrm>
            <a:off x="1261872" y="980302"/>
            <a:ext cx="9692640" cy="711019"/>
          </a:xfrm>
          <a:noFill/>
          <a:ln>
            <a:noFill/>
          </a:ln>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b">
            <a:normAutofit/>
          </a:bodyPr>
          <a:lstStyle/>
          <a:p>
            <a:r>
              <a:rPr lang="en-US" dirty="0">
                <a:solidFill>
                  <a:schemeClr val="accent2"/>
                </a:solidFill>
                <a:latin typeface="+mj-lt"/>
                <a:ea typeface="+mj-ea"/>
                <a:cs typeface="+mj-cs"/>
              </a:rPr>
              <a:t>Rotation</a:t>
            </a:r>
          </a:p>
        </p:txBody>
      </p:sp>
      <p:pic>
        <p:nvPicPr>
          <p:cNvPr id="6" name="Picture 5"/>
          <p:cNvPicPr>
            <a:picLocks noChangeAspect="1"/>
          </p:cNvPicPr>
          <p:nvPr/>
        </p:nvPicPr>
        <p:blipFill>
          <a:blip r:embed="rId2"/>
          <a:stretch>
            <a:fillRect/>
          </a:stretch>
        </p:blipFill>
        <p:spPr>
          <a:xfrm>
            <a:off x="6457331" y="2776152"/>
            <a:ext cx="4023793" cy="3622846"/>
          </a:xfrm>
          <a:prstGeom prst="rect">
            <a:avLst/>
          </a:prstGeom>
        </p:spPr>
      </p:pic>
    </p:spTree>
    <p:extLst>
      <p:ext uri="{BB962C8B-B14F-4D97-AF65-F5344CB8AC3E}">
        <p14:creationId xmlns:p14="http://schemas.microsoft.com/office/powerpoint/2010/main" val="24563277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Arithmetic Operation </a:t>
            </a:r>
          </a:p>
        </p:txBody>
      </p:sp>
      <p:pic>
        <p:nvPicPr>
          <p:cNvPr id="4" name="Picture 3"/>
          <p:cNvPicPr>
            <a:picLocks noChangeAspect="1"/>
          </p:cNvPicPr>
          <p:nvPr/>
        </p:nvPicPr>
        <p:blipFill rotWithShape="1">
          <a:blip r:embed="rId2"/>
          <a:srcRect l="25075" t="33622" r="26398" b="17797"/>
          <a:stretch/>
        </p:blipFill>
        <p:spPr>
          <a:xfrm>
            <a:off x="1173709" y="1622285"/>
            <a:ext cx="8939281" cy="5049038"/>
          </a:xfrm>
          <a:prstGeom prst="rect">
            <a:avLst/>
          </a:prstGeom>
        </p:spPr>
      </p:pic>
    </p:spTree>
    <p:extLst>
      <p:ext uri="{BB962C8B-B14F-4D97-AF65-F5344CB8AC3E}">
        <p14:creationId xmlns:p14="http://schemas.microsoft.com/office/powerpoint/2010/main" val="27809215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A64F4B-D2A9-4747-A1F0-AE6565B010AD}"/>
              </a:ext>
            </a:extLst>
          </p:cNvPr>
          <p:cNvSpPr>
            <a:spLocks noGrp="1"/>
          </p:cNvSpPr>
          <p:nvPr>
            <p:ph type="title"/>
          </p:nvPr>
        </p:nvSpPr>
        <p:spPr>
          <a:xfrm>
            <a:off x="824755" y="2259685"/>
            <a:ext cx="10202248" cy="1325890"/>
          </a:xfrm>
        </p:spPr>
        <p:txBody>
          <a:bodyPr/>
          <a:lstStyle/>
          <a:p>
            <a:pPr algn="ctr"/>
            <a:r>
              <a:rPr lang="en-US" dirty="0"/>
              <a:t>Thank You</a:t>
            </a:r>
            <a:endParaRPr lang="en-IN" dirty="0"/>
          </a:p>
        </p:txBody>
      </p:sp>
    </p:spTree>
    <p:extLst>
      <p:ext uri="{BB962C8B-B14F-4D97-AF65-F5344CB8AC3E}">
        <p14:creationId xmlns:p14="http://schemas.microsoft.com/office/powerpoint/2010/main" val="353571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4E78-38B5-4F81-9496-936485D6A9D0}"/>
              </a:ext>
            </a:extLst>
          </p:cNvPr>
          <p:cNvSpPr>
            <a:spLocks noGrp="1"/>
          </p:cNvSpPr>
          <p:nvPr>
            <p:ph type="title"/>
          </p:nvPr>
        </p:nvSpPr>
        <p:spPr/>
        <p:txBody>
          <a:bodyPr/>
          <a:lstStyle/>
          <a:p>
            <a:r>
              <a:rPr lang="en-US" dirty="0"/>
              <a:t>Matlab Help</a:t>
            </a:r>
            <a:endParaRPr lang="en-IN" dirty="0"/>
          </a:p>
        </p:txBody>
      </p:sp>
      <p:sp>
        <p:nvSpPr>
          <p:cNvPr id="3" name="Content Placeholder 2">
            <a:extLst>
              <a:ext uri="{FF2B5EF4-FFF2-40B4-BE49-F238E27FC236}">
                <a16:creationId xmlns:a16="http://schemas.microsoft.com/office/drawing/2014/main" id="{500339DC-1301-4A8C-A5EF-DE984989A162}"/>
              </a:ext>
            </a:extLst>
          </p:cNvPr>
          <p:cNvSpPr>
            <a:spLocks noGrp="1"/>
          </p:cNvSpPr>
          <p:nvPr>
            <p:ph idx="1"/>
          </p:nvPr>
        </p:nvSpPr>
        <p:spPr>
          <a:xfrm>
            <a:off x="914400" y="1919673"/>
            <a:ext cx="4016188" cy="4123318"/>
          </a:xfrm>
        </p:spPr>
        <p:txBody>
          <a:bodyPr>
            <a:normAutofit/>
          </a:bodyPr>
          <a:lstStyle/>
          <a:p>
            <a:pPr algn="just"/>
            <a:r>
              <a:rPr lang="en-US" dirty="0"/>
              <a:t>MATLAB Help is an extremely powerful assistance to learning MATLAB</a:t>
            </a:r>
          </a:p>
          <a:p>
            <a:pPr algn="just"/>
            <a:r>
              <a:rPr lang="en-US" dirty="0"/>
              <a:t>Help not only contains the theoretical background, but also shows demos for implementation</a:t>
            </a:r>
          </a:p>
          <a:p>
            <a:pPr algn="just"/>
            <a:r>
              <a:rPr lang="en-US" dirty="0"/>
              <a:t>MATLAB Help can be opened by using the HELP pull-down menu</a:t>
            </a:r>
          </a:p>
          <a:p>
            <a:pPr algn="just"/>
            <a:endParaRPr lang="en-IN" dirty="0"/>
          </a:p>
        </p:txBody>
      </p:sp>
      <p:pic>
        <p:nvPicPr>
          <p:cNvPr id="5" name="Picture 4">
            <a:extLst>
              <a:ext uri="{FF2B5EF4-FFF2-40B4-BE49-F238E27FC236}">
                <a16:creationId xmlns:a16="http://schemas.microsoft.com/office/drawing/2014/main" id="{9D2B70E6-8B1B-452D-8267-8CE3DA56AC3E}"/>
              </a:ext>
            </a:extLst>
          </p:cNvPr>
          <p:cNvPicPr>
            <a:picLocks noChangeAspect="1"/>
          </p:cNvPicPr>
          <p:nvPr/>
        </p:nvPicPr>
        <p:blipFill rotWithShape="1">
          <a:blip r:embed="rId2"/>
          <a:srcRect b="6274"/>
          <a:stretch/>
        </p:blipFill>
        <p:spPr>
          <a:xfrm>
            <a:off x="4939732" y="1676401"/>
            <a:ext cx="7001255" cy="4590932"/>
          </a:xfrm>
          <a:prstGeom prst="rect">
            <a:avLst/>
          </a:prstGeom>
        </p:spPr>
      </p:pic>
      <p:sp>
        <p:nvSpPr>
          <p:cNvPr id="6" name="TextBox 5">
            <a:extLst>
              <a:ext uri="{FF2B5EF4-FFF2-40B4-BE49-F238E27FC236}">
                <a16:creationId xmlns:a16="http://schemas.microsoft.com/office/drawing/2014/main" id="{739F514D-FE9E-4C34-B6A6-63D3FED2EC66}"/>
              </a:ext>
            </a:extLst>
          </p:cNvPr>
          <p:cNvSpPr txBox="1"/>
          <p:nvPr/>
        </p:nvSpPr>
        <p:spPr>
          <a:xfrm>
            <a:off x="10452562" y="2484916"/>
            <a:ext cx="1264487" cy="646331"/>
          </a:xfrm>
          <a:prstGeom prst="rect">
            <a:avLst/>
          </a:prstGeom>
          <a:solidFill>
            <a:srgbClr val="FFFF00"/>
          </a:solidFill>
        </p:spPr>
        <p:txBody>
          <a:bodyPr wrap="square">
            <a:spAutoFit/>
          </a:bodyPr>
          <a:lstStyle/>
          <a:p>
            <a:pPr algn="ctr"/>
            <a:r>
              <a:rPr lang="en-IN" dirty="0"/>
              <a:t>Help Search</a:t>
            </a:r>
          </a:p>
        </p:txBody>
      </p:sp>
    </p:spTree>
    <p:extLst>
      <p:ext uri="{BB962C8B-B14F-4D97-AF65-F5344CB8AC3E}">
        <p14:creationId xmlns:p14="http://schemas.microsoft.com/office/powerpoint/2010/main" val="4174233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62AB-4899-4F7F-A6A5-DCF720712458}"/>
              </a:ext>
            </a:extLst>
          </p:cNvPr>
          <p:cNvSpPr>
            <a:spLocks noGrp="1"/>
          </p:cNvSpPr>
          <p:nvPr>
            <p:ph type="title"/>
          </p:nvPr>
        </p:nvSpPr>
        <p:spPr/>
        <p:txBody>
          <a:bodyPr/>
          <a:lstStyle/>
          <a:p>
            <a:r>
              <a:rPr lang="en-US" dirty="0"/>
              <a:t>Naming Rule</a:t>
            </a:r>
            <a:endParaRPr lang="en-IN" dirty="0"/>
          </a:p>
        </p:txBody>
      </p:sp>
      <p:sp>
        <p:nvSpPr>
          <p:cNvPr id="3" name="Content Placeholder 2">
            <a:extLst>
              <a:ext uri="{FF2B5EF4-FFF2-40B4-BE49-F238E27FC236}">
                <a16:creationId xmlns:a16="http://schemas.microsoft.com/office/drawing/2014/main" id="{BBA586D7-22BC-4A73-B361-AFC3FA14F077}"/>
              </a:ext>
            </a:extLst>
          </p:cNvPr>
          <p:cNvSpPr>
            <a:spLocks noGrp="1"/>
          </p:cNvSpPr>
          <p:nvPr>
            <p:ph idx="1"/>
          </p:nvPr>
        </p:nvSpPr>
        <p:spPr>
          <a:xfrm>
            <a:off x="914400" y="1919673"/>
            <a:ext cx="9914860" cy="4463198"/>
          </a:xfrm>
        </p:spPr>
        <p:txBody>
          <a:bodyPr>
            <a:normAutofit/>
          </a:bodyPr>
          <a:lstStyle/>
          <a:p>
            <a:pPr marL="0" indent="0">
              <a:buNone/>
            </a:pPr>
            <a:r>
              <a:rPr lang="en-US" b="1" dirty="0">
                <a:solidFill>
                  <a:schemeClr val="tx1"/>
                </a:solidFill>
                <a:effectLst>
                  <a:outerShdw blurRad="38100" dist="38100" dir="2700000" algn="tl">
                    <a:srgbClr val="000000">
                      <a:alpha val="43137"/>
                    </a:srgbClr>
                  </a:outerShdw>
                </a:effectLst>
              </a:rPr>
              <a:t>Variable naming rules</a:t>
            </a:r>
          </a:p>
          <a:p>
            <a:r>
              <a:rPr lang="en-US" dirty="0">
                <a:effectLst>
                  <a:outerShdw blurRad="38100" dist="38100" dir="2700000" algn="tl">
                    <a:srgbClr val="000000">
                      <a:alpha val="43137"/>
                    </a:srgbClr>
                  </a:outerShdw>
                </a:effectLst>
              </a:rPr>
              <a:t>must be unique in the first 63 characters</a:t>
            </a:r>
          </a:p>
          <a:p>
            <a:r>
              <a:rPr lang="en-US" dirty="0">
                <a:effectLst>
                  <a:outerShdw blurRad="38100" dist="38100" dir="2700000" algn="tl">
                    <a:srgbClr val="000000">
                      <a:alpha val="43137"/>
                    </a:srgbClr>
                  </a:outerShdw>
                </a:effectLst>
              </a:rPr>
              <a:t>must begin with a letter</a:t>
            </a:r>
          </a:p>
          <a:p>
            <a:r>
              <a:rPr lang="en-US" dirty="0">
                <a:effectLst>
                  <a:outerShdw blurRad="38100" dist="38100" dir="2700000" algn="tl">
                    <a:srgbClr val="000000">
                      <a:alpha val="43137"/>
                    </a:srgbClr>
                  </a:outerShdw>
                </a:effectLst>
              </a:rPr>
              <a:t>may not contain blank spaces or other types of punctuation</a:t>
            </a:r>
          </a:p>
          <a:p>
            <a:r>
              <a:rPr lang="en-US" dirty="0">
                <a:effectLst>
                  <a:outerShdw blurRad="38100" dist="38100" dir="2700000" algn="tl">
                    <a:srgbClr val="000000">
                      <a:alpha val="43137"/>
                    </a:srgbClr>
                  </a:outerShdw>
                </a:effectLst>
              </a:rPr>
              <a:t>may contain any combination of letters, digits, and underscores</a:t>
            </a:r>
          </a:p>
          <a:p>
            <a:r>
              <a:rPr lang="en-US" dirty="0">
                <a:effectLst>
                  <a:outerShdw blurRad="38100" dist="38100" dir="2700000" algn="tl">
                    <a:srgbClr val="000000">
                      <a:alpha val="43137"/>
                    </a:srgbClr>
                  </a:outerShdw>
                </a:effectLst>
              </a:rPr>
              <a:t>are case-sensitive</a:t>
            </a:r>
          </a:p>
          <a:p>
            <a:r>
              <a:rPr lang="en-US" dirty="0">
                <a:effectLst>
                  <a:outerShdw blurRad="38100" dist="38100" dir="2700000" algn="tl">
                    <a:srgbClr val="000000">
                      <a:alpha val="43137"/>
                    </a:srgbClr>
                  </a:outerShdw>
                </a:effectLst>
              </a:rPr>
              <a:t>should not use Matlab keyword</a:t>
            </a:r>
          </a:p>
          <a:p>
            <a:pPr marL="0" indent="0">
              <a:buNone/>
            </a:pPr>
            <a:r>
              <a:rPr lang="en-US" b="1" dirty="0">
                <a:solidFill>
                  <a:schemeClr val="tx1"/>
                </a:solidFill>
                <a:effectLst>
                  <a:outerShdw blurRad="38100" dist="38100" dir="2700000" algn="tl">
                    <a:srgbClr val="000000">
                      <a:alpha val="43137"/>
                    </a:srgbClr>
                  </a:outerShdw>
                </a:effectLst>
              </a:rPr>
              <a:t>Pre-defined variable names</a:t>
            </a:r>
          </a:p>
          <a:p>
            <a:r>
              <a:rPr lang="en-US" dirty="0">
                <a:effectLst>
                  <a:outerShdw blurRad="38100" dist="38100" dir="2700000" algn="tl">
                    <a:srgbClr val="000000">
                      <a:alpha val="43137"/>
                    </a:srgbClr>
                  </a:outerShdw>
                </a:effectLst>
              </a:rPr>
              <a:t>pi</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97211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9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j$&#10;\end{document}&#10;"/>
  <p:tag name="EXTERNALNAME" val="txp_fig"/>
  <p:tag name="BLEND" val="False"/>
  <p:tag name="TRANSPARENT" val="False"/>
  <p:tag name="KEEPFILES" val="False"/>
  <p:tag name="DEBUGPAUSE" val="False"/>
  <p:tag name="RESOLUTION" val="300"/>
  <p:tag name="BITMAPFORMAT" val="bmpmono"/>
  <p:tag name="DEBUGINTERACTIVE" val="True"/>
  <p:tag name="ORIGWIDTH" val="33.25"/>
  <p:tag name="PICTUREFILESIZE" val="662"/>
</p:tagLst>
</file>

<file path=ppt/theme/theme1.xml><?xml version="1.0" encoding="utf-8"?>
<a:theme xmlns:a="http://schemas.openxmlformats.org/drawingml/2006/main" name="ModOverlayVTI">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 overlay</Template>
  <TotalTime>917</TotalTime>
  <Words>3669</Words>
  <Application>Microsoft Office PowerPoint</Application>
  <PresentationFormat>Widescreen</PresentationFormat>
  <Paragraphs>830</Paragraphs>
  <Slides>72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Arial</vt:lpstr>
      <vt:lpstr>Arial Nova Light</vt:lpstr>
      <vt:lpstr>Calibri</vt:lpstr>
      <vt:lpstr>Courier New</vt:lpstr>
      <vt:lpstr>Elephant</vt:lpstr>
      <vt:lpstr>Mangal</vt:lpstr>
      <vt:lpstr>Roboto</vt:lpstr>
      <vt:lpstr>Times New Roman</vt:lpstr>
      <vt:lpstr>Wingdings</vt:lpstr>
      <vt:lpstr>ModOverlayVTI</vt:lpstr>
      <vt:lpstr>MATLAB &amp; Its Practical Concepts</vt:lpstr>
      <vt:lpstr>Outlines For Session-I</vt:lpstr>
      <vt:lpstr>Session-I</vt:lpstr>
      <vt:lpstr>What is Matlab?</vt:lpstr>
      <vt:lpstr>Continue.</vt:lpstr>
      <vt:lpstr>Uses Of Matlab</vt:lpstr>
      <vt:lpstr>Environment</vt:lpstr>
      <vt:lpstr>Matlab Help</vt:lpstr>
      <vt:lpstr>Naming Rule</vt:lpstr>
      <vt:lpstr>Basic Operator</vt:lpstr>
      <vt:lpstr>Practice</vt:lpstr>
      <vt:lpstr>Variables </vt:lpstr>
      <vt:lpstr>Practice</vt:lpstr>
      <vt:lpstr>Datatypes</vt:lpstr>
      <vt:lpstr>Continue.</vt:lpstr>
      <vt:lpstr>Datatype Conversion</vt:lpstr>
      <vt:lpstr>Practice</vt:lpstr>
      <vt:lpstr>Determine Data Type</vt:lpstr>
      <vt:lpstr>Practice</vt:lpstr>
      <vt:lpstr>Initial Command</vt:lpstr>
      <vt:lpstr>Decision Statements</vt:lpstr>
      <vt:lpstr>If --end</vt:lpstr>
      <vt:lpstr>If-else-end</vt:lpstr>
      <vt:lpstr>If--elseif-elseif-end</vt:lpstr>
      <vt:lpstr>Nested if</vt:lpstr>
      <vt:lpstr>Switch</vt:lpstr>
      <vt:lpstr>Nested Switch</vt:lpstr>
      <vt:lpstr>Looping Structures</vt:lpstr>
      <vt:lpstr>Interval loop</vt:lpstr>
      <vt:lpstr>Custom Loop</vt:lpstr>
      <vt:lpstr>Array</vt:lpstr>
      <vt:lpstr>Special Arrays in MATLAB</vt:lpstr>
      <vt:lpstr>Continue.</vt:lpstr>
      <vt:lpstr>Continue.</vt:lpstr>
      <vt:lpstr>Continue</vt:lpstr>
      <vt:lpstr>A Magic Square</vt:lpstr>
      <vt:lpstr>Multidimensional Arrays</vt:lpstr>
      <vt:lpstr>Inbuilt Comand</vt:lpstr>
      <vt:lpstr>Function Making</vt:lpstr>
      <vt:lpstr>Primary and Sub-Functions</vt:lpstr>
      <vt:lpstr>Nested Function</vt:lpstr>
      <vt:lpstr>Outlines For Session-II</vt:lpstr>
      <vt:lpstr>Session-II</vt:lpstr>
      <vt:lpstr> What is Image? </vt:lpstr>
      <vt:lpstr>Types of Image (2D)</vt:lpstr>
      <vt:lpstr>Formats of Image</vt:lpstr>
      <vt:lpstr>Key Stages in Digital Image Processing</vt:lpstr>
      <vt:lpstr>Key Stages in Digital Image Processing: Image Aquisition</vt:lpstr>
      <vt:lpstr>Key Stages in Digital Image Processing: Image Enhancement</vt:lpstr>
      <vt:lpstr>Key Stages in Digital Image Processing: Image Restoration</vt:lpstr>
      <vt:lpstr>Key Stages in Digital Image Processing: Morphological Processing</vt:lpstr>
      <vt:lpstr>Key Stages in Digital Image Processing: Segmentation</vt:lpstr>
      <vt:lpstr>Key Stages in Digital Image Processing: Object Recognition</vt:lpstr>
      <vt:lpstr>Key Stages in Digital Image Processing: Representation &amp; Description</vt:lpstr>
      <vt:lpstr>Key Stages in Digital Image Processing: Image Compression</vt:lpstr>
      <vt:lpstr>Key Stages in Digital Image Processing: Colour Image Processing</vt:lpstr>
      <vt:lpstr>Basic Function</vt:lpstr>
      <vt:lpstr>Basic Function</vt:lpstr>
      <vt:lpstr>Basic Function</vt:lpstr>
      <vt:lpstr>RGB to GrayScale Without Command</vt:lpstr>
      <vt:lpstr>Subplot Command</vt:lpstr>
      <vt:lpstr>Subplot</vt:lpstr>
      <vt:lpstr>Example of Subplot</vt:lpstr>
      <vt:lpstr>Convert R-G-B Component to RGB</vt:lpstr>
      <vt:lpstr>Basic Function</vt:lpstr>
      <vt:lpstr>Basic Function</vt:lpstr>
      <vt:lpstr>Arithmetic Operation on Image</vt:lpstr>
      <vt:lpstr>To add two image(imadd)</vt:lpstr>
      <vt:lpstr>To Multiply two image(immultiply)</vt:lpstr>
      <vt:lpstr>Rotation</vt:lpstr>
      <vt:lpstr>Application of Arithmetic Operation </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&amp; Its Practical Concepts</dc:title>
  <dc:creator>Dhairya Vyas</dc:creator>
  <cp:lastModifiedBy>kaushal</cp:lastModifiedBy>
  <cp:revision>22</cp:revision>
  <dcterms:created xsi:type="dcterms:W3CDTF">2022-04-19T18:22:22Z</dcterms:created>
  <dcterms:modified xsi:type="dcterms:W3CDTF">2023-05-09T09:15:12Z</dcterms:modified>
</cp:coreProperties>
</file>